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76" r:id="rId2"/>
    <p:sldMasterId id="2147483678" r:id="rId3"/>
  </p:sldMasterIdLst>
  <p:sldIdLst>
    <p:sldId id="257" r:id="rId4"/>
    <p:sldId id="266" r:id="rId5"/>
    <p:sldId id="282" r:id="rId6"/>
    <p:sldId id="283" r:id="rId7"/>
    <p:sldId id="258" r:id="rId8"/>
    <p:sldId id="284" r:id="rId9"/>
    <p:sldId id="267" r:id="rId10"/>
    <p:sldId id="268" r:id="rId11"/>
    <p:sldId id="269" r:id="rId12"/>
    <p:sldId id="271" r:id="rId13"/>
    <p:sldId id="272" r:id="rId14"/>
    <p:sldId id="273" r:id="rId15"/>
    <p:sldId id="279" r:id="rId16"/>
    <p:sldId id="276" r:id="rId17"/>
    <p:sldId id="263" r:id="rId18"/>
    <p:sldId id="260" r:id="rId19"/>
    <p:sldId id="261" r:id="rId20"/>
    <p:sldId id="262" r:id="rId21"/>
    <p:sldId id="265" r:id="rId22"/>
    <p:sldId id="280" r:id="rId23"/>
    <p:sldId id="286" r:id="rId24"/>
    <p:sldId id="278" r:id="rId25"/>
    <p:sldId id="287" r:id="rId26"/>
    <p:sldId id="264" r:id="rId27"/>
    <p:sldId id="289" r:id="rId28"/>
  </p:sldIdLst>
  <p:sldSz cx="9144000" cy="6858000" type="screen4x3"/>
  <p:notesSz cx="6858000" cy="994568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800000"/>
    <a:srgbClr val="0000FF"/>
    <a:srgbClr val="993300"/>
    <a:srgbClr val="6600FF"/>
    <a:srgbClr val="0099FF"/>
    <a:srgbClr val="33CC33"/>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543" autoAdjust="0"/>
    <p:restoredTop sz="94660"/>
  </p:normalViewPr>
  <p:slideViewPr>
    <p:cSldViewPr>
      <p:cViewPr varScale="1">
        <p:scale>
          <a:sx n="84" d="100"/>
          <a:sy n="84" d="100"/>
        </p:scale>
        <p:origin x="-16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pPr>
              <a:defRPr/>
            </a:pPr>
            <a:endParaRPr lang="ru-RU">
              <a:latin typeface="Arial" pitchFamily="34" charset="0"/>
            </a:endParaRPr>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ru-RU">
                <a:latin typeface="Arial" pitchFamily="34" charset="0"/>
              </a:endParaRPr>
            </a:p>
          </p:txBody>
        </p:sp>
        <p:sp>
          <p:nvSpPr>
            <p:cNvPr id="7"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ru-RU">
                <a:latin typeface="Arial" pitchFamily="34" charset="0"/>
              </a:endParaRPr>
            </a:p>
          </p:txBody>
        </p:sp>
        <p:sp>
          <p:nvSpPr>
            <p:cNvPr id="8"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ru-RU">
                <a:latin typeface="Arial" pitchFamily="34" charset="0"/>
              </a:endParaRPr>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1"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2"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3"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ru-RU">
                <a:latin typeface="Arial" pitchFamily="34" charset="0"/>
              </a:endParaRPr>
            </a:p>
          </p:txBody>
        </p:sp>
        <p:sp>
          <p:nvSpPr>
            <p:cNvPr id="17"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pPr>
                <a:defRPr/>
              </a:pPr>
              <a:endParaRPr lang="ru-RU">
                <a:latin typeface="Arial" pitchFamily="34" charset="0"/>
              </a:endParaRPr>
            </a:p>
          </p:txBody>
        </p:sp>
        <p:sp>
          <p:nvSpPr>
            <p:cNvPr id="18" name="Freeform 21"/>
            <p:cNvSpPr>
              <a:spLocks/>
            </p:cNvSpPr>
            <p:nvPr userDrawn="1"/>
          </p:nvSpPr>
          <p:spPr bwMode="auto">
            <a:xfrm rot="7320404">
              <a:off x="5000" y="2913"/>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ru-RU">
                <a:latin typeface="Arial" pitchFamily="34" charset="0"/>
              </a:endParaRPr>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21"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22"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23" name="Freeform 26"/>
              <p:cNvSpPr>
                <a:spLocks/>
              </p:cNvSpPr>
              <p:nvPr userDrawn="1"/>
            </p:nvSpPr>
            <p:spPr bwMode="auto">
              <a:xfrm rot="7320404">
                <a:off x="5364" y="2873"/>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24" name="Freeform 27"/>
              <p:cNvSpPr>
                <a:spLocks/>
              </p:cNvSpPr>
              <p:nvPr userDrawn="1"/>
            </p:nvSpPr>
            <p:spPr bwMode="auto">
              <a:xfrm rot="7320404">
                <a:off x="5137"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grpSp>
      <p:sp>
        <p:nvSpPr>
          <p:cNvPr id="25"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pPr>
              <a:defRPr/>
            </a:pPr>
            <a:endParaRPr lang="ru-RU">
              <a:latin typeface="Arial" pitchFamily="34" charset="0"/>
            </a:endParaRPr>
          </a:p>
        </p:txBody>
      </p:sp>
      <p:sp>
        <p:nvSpPr>
          <p:cNvPr id="26"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pPr>
              <a:defRPr/>
            </a:pPr>
            <a:endParaRPr lang="ru-RU">
              <a:latin typeface="Arial" pitchFamily="34" charset="0"/>
            </a:endParaRPr>
          </a:p>
        </p:txBody>
      </p:sp>
      <p:sp>
        <p:nvSpPr>
          <p:cNvPr id="141315"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000000"/>
                  </a:outerShdw>
                </a:effectLst>
              </a:defRPr>
            </a:lvl1pPr>
          </a:lstStyle>
          <a:p>
            <a:r>
              <a:rPr lang="ru-RU"/>
              <a:t>Образец заголовка</a:t>
            </a:r>
          </a:p>
        </p:txBody>
      </p:sp>
      <p:sp>
        <p:nvSpPr>
          <p:cNvPr id="141316"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FFFFFF"/>
                  </a:outerShdw>
                </a:effectLst>
              </a:defRPr>
            </a:lvl1pPr>
          </a:lstStyle>
          <a:p>
            <a:r>
              <a:rPr lang="ru-RU"/>
              <a:t>Образец подзаголовка</a:t>
            </a:r>
          </a:p>
        </p:txBody>
      </p:sp>
      <p:sp>
        <p:nvSpPr>
          <p:cNvPr id="27" name="Rectangle 5"/>
          <p:cNvSpPr>
            <a:spLocks noGrp="1" noChangeArrowheads="1"/>
          </p:cNvSpPr>
          <p:nvPr>
            <p:ph type="dt" sz="half" idx="10"/>
          </p:nvPr>
        </p:nvSpPr>
        <p:spPr>
          <a:xfrm>
            <a:off x="685800" y="6248400"/>
            <a:ext cx="1905000" cy="457200"/>
          </a:xfrm>
        </p:spPr>
        <p:txBody>
          <a:bodyPr/>
          <a:lstStyle>
            <a:lvl1pPr>
              <a:defRPr smtClean="0"/>
            </a:lvl1pPr>
          </a:lstStyle>
          <a:p>
            <a:pPr>
              <a:defRPr/>
            </a:pPr>
            <a:endParaRPr lang="ru-RU"/>
          </a:p>
        </p:txBody>
      </p:sp>
      <p:sp>
        <p:nvSpPr>
          <p:cNvPr id="28" name="Rectangle 6"/>
          <p:cNvSpPr>
            <a:spLocks noGrp="1" noChangeArrowheads="1"/>
          </p:cNvSpPr>
          <p:nvPr>
            <p:ph type="ftr" sz="quarter" idx="11"/>
          </p:nvPr>
        </p:nvSpPr>
        <p:spPr>
          <a:xfrm>
            <a:off x="3124200" y="6248400"/>
            <a:ext cx="2895600" cy="457200"/>
          </a:xfrm>
        </p:spPr>
        <p:txBody>
          <a:bodyPr/>
          <a:lstStyle>
            <a:lvl1pPr>
              <a:defRPr smtClean="0"/>
            </a:lvl1pPr>
          </a:lstStyle>
          <a:p>
            <a:pPr>
              <a:defRPr/>
            </a:pPr>
            <a:endParaRPr lang="ru-RU"/>
          </a:p>
        </p:txBody>
      </p:sp>
      <p:sp>
        <p:nvSpPr>
          <p:cNvPr id="29" name="Rectangle 7"/>
          <p:cNvSpPr>
            <a:spLocks noGrp="1" noChangeArrowheads="1"/>
          </p:cNvSpPr>
          <p:nvPr>
            <p:ph type="sldNum" sz="quarter" idx="12"/>
          </p:nvPr>
        </p:nvSpPr>
        <p:spPr>
          <a:xfrm>
            <a:off x="6553200" y="6248400"/>
            <a:ext cx="1905000" cy="457200"/>
          </a:xfrm>
        </p:spPr>
        <p:txBody>
          <a:bodyPr/>
          <a:lstStyle>
            <a:lvl1pPr>
              <a:defRPr smtClean="0"/>
            </a:lvl1pPr>
          </a:lstStyle>
          <a:p>
            <a:pPr>
              <a:defRPr/>
            </a:pPr>
            <a:fld id="{E94596EE-E4E0-4C09-A3F4-059D53609C66}"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7E4870FF-4727-430C-9DD2-95800CAA23B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491AE1F2-B027-4A5D-8561-6844B7F464E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DED2D7C9-9B70-454C-B3F8-50E9A7C90A0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5"/>
          <p:cNvSpPr>
            <a:spLocks noGrp="1" noChangeArrowheads="1"/>
          </p:cNvSpPr>
          <p:nvPr>
            <p:ph type="dt" sz="half" idx="10"/>
          </p:nvPr>
        </p:nvSpPr>
        <p:spPr>
          <a:ln/>
        </p:spPr>
        <p:txBody>
          <a:bodyPr/>
          <a:lstStyle>
            <a:lvl1pPr>
              <a:defRPr/>
            </a:lvl1pPr>
          </a:lstStyle>
          <a:p>
            <a:pPr>
              <a:defRPr/>
            </a:pPr>
            <a:endParaRPr lang="ru-RU"/>
          </a:p>
        </p:txBody>
      </p:sp>
      <p:sp>
        <p:nvSpPr>
          <p:cNvPr id="8" name="Rectangle 6"/>
          <p:cNvSpPr>
            <a:spLocks noGrp="1" noChangeArrowheads="1"/>
          </p:cNvSpPr>
          <p:nvPr>
            <p:ph type="ftr" sz="quarter" idx="11"/>
          </p:nvPr>
        </p:nvSpPr>
        <p:spPr>
          <a:ln/>
        </p:spPr>
        <p:txBody>
          <a:bodyPr/>
          <a:lstStyle>
            <a:lvl1pPr>
              <a:defRPr/>
            </a:lvl1pPr>
          </a:lstStyle>
          <a:p>
            <a:pPr>
              <a:defRPr/>
            </a:pPr>
            <a:endParaRPr lang="ru-RU"/>
          </a:p>
        </p:txBody>
      </p:sp>
      <p:sp>
        <p:nvSpPr>
          <p:cNvPr id="9" name="Rectangle 7"/>
          <p:cNvSpPr>
            <a:spLocks noGrp="1" noChangeArrowheads="1"/>
          </p:cNvSpPr>
          <p:nvPr>
            <p:ph type="sldNum" sz="quarter" idx="12"/>
          </p:nvPr>
        </p:nvSpPr>
        <p:spPr>
          <a:ln/>
        </p:spPr>
        <p:txBody>
          <a:bodyPr/>
          <a:lstStyle>
            <a:lvl1pPr>
              <a:defRPr/>
            </a:lvl1pPr>
          </a:lstStyle>
          <a:p>
            <a:pPr>
              <a:defRPr/>
            </a:pPr>
            <a:fld id="{EEB93DF1-60D1-4FA0-9B19-3408140D9CA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5"/>
          <p:cNvSpPr>
            <a:spLocks noGrp="1" noChangeArrowheads="1"/>
          </p:cNvSpPr>
          <p:nvPr>
            <p:ph type="dt" sz="half" idx="10"/>
          </p:nvPr>
        </p:nvSpPr>
        <p:spPr>
          <a:ln/>
        </p:spPr>
        <p:txBody>
          <a:bodyPr/>
          <a:lstStyle>
            <a:lvl1pPr>
              <a:defRPr/>
            </a:lvl1pPr>
          </a:lstStyle>
          <a:p>
            <a:pPr>
              <a:defRPr/>
            </a:pPr>
            <a:endParaRPr lang="ru-RU"/>
          </a:p>
        </p:txBody>
      </p:sp>
      <p:sp>
        <p:nvSpPr>
          <p:cNvPr id="4" name="Rectangle 6"/>
          <p:cNvSpPr>
            <a:spLocks noGrp="1" noChangeArrowheads="1"/>
          </p:cNvSpPr>
          <p:nvPr>
            <p:ph type="ftr" sz="quarter" idx="11"/>
          </p:nvPr>
        </p:nvSpPr>
        <p:spPr>
          <a:ln/>
        </p:spPr>
        <p:txBody>
          <a:bodyPr/>
          <a:lstStyle>
            <a:lvl1pPr>
              <a:defRPr/>
            </a:lvl1pPr>
          </a:lstStyle>
          <a:p>
            <a:pPr>
              <a:defRPr/>
            </a:pPr>
            <a:endParaRPr lang="ru-RU"/>
          </a:p>
        </p:txBody>
      </p:sp>
      <p:sp>
        <p:nvSpPr>
          <p:cNvPr id="5" name="Rectangle 7"/>
          <p:cNvSpPr>
            <a:spLocks noGrp="1" noChangeArrowheads="1"/>
          </p:cNvSpPr>
          <p:nvPr>
            <p:ph type="sldNum" sz="quarter" idx="12"/>
          </p:nvPr>
        </p:nvSpPr>
        <p:spPr>
          <a:ln/>
        </p:spPr>
        <p:txBody>
          <a:bodyPr/>
          <a:lstStyle>
            <a:lvl1pPr>
              <a:defRPr/>
            </a:lvl1pPr>
          </a:lstStyle>
          <a:p>
            <a:pPr>
              <a:defRPr/>
            </a:pPr>
            <a:fld id="{C257B8AD-9404-4EDB-8763-003DF2EB602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ru-RU"/>
          </a:p>
        </p:txBody>
      </p:sp>
      <p:sp>
        <p:nvSpPr>
          <p:cNvPr id="3" name="Rectangle 6"/>
          <p:cNvSpPr>
            <a:spLocks noGrp="1" noChangeArrowheads="1"/>
          </p:cNvSpPr>
          <p:nvPr>
            <p:ph type="ftr" sz="quarter" idx="11"/>
          </p:nvPr>
        </p:nvSpPr>
        <p:spPr>
          <a:ln/>
        </p:spPr>
        <p:txBody>
          <a:bodyPr/>
          <a:lstStyle>
            <a:lvl1pPr>
              <a:defRPr/>
            </a:lvl1pPr>
          </a:lstStyle>
          <a:p>
            <a:pPr>
              <a:defRPr/>
            </a:pPr>
            <a:endParaRPr lang="ru-RU"/>
          </a:p>
        </p:txBody>
      </p:sp>
      <p:sp>
        <p:nvSpPr>
          <p:cNvPr id="4" name="Rectangle 7"/>
          <p:cNvSpPr>
            <a:spLocks noGrp="1" noChangeArrowheads="1"/>
          </p:cNvSpPr>
          <p:nvPr>
            <p:ph type="sldNum" sz="quarter" idx="12"/>
          </p:nvPr>
        </p:nvSpPr>
        <p:spPr>
          <a:ln/>
        </p:spPr>
        <p:txBody>
          <a:bodyPr/>
          <a:lstStyle>
            <a:lvl1pPr>
              <a:defRPr/>
            </a:lvl1pPr>
          </a:lstStyle>
          <a:p>
            <a:pPr>
              <a:defRPr/>
            </a:pPr>
            <a:fld id="{086AA10C-477D-4931-94B1-0E830B3F1A6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99057C8C-51EA-42A4-A407-9D1270792BA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84DADC5E-659E-470D-977C-D49FE651F6A4}"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59B068EB-4232-43CD-83D1-D41973EAACB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7950" y="152400"/>
            <a:ext cx="1924050" cy="5334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152400"/>
            <a:ext cx="5619750" cy="5334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1805BC15-226E-42A6-BAD9-61D097ADE1F9}"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52400"/>
            <a:ext cx="6870700" cy="16002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828800"/>
            <a:ext cx="3771900" cy="3657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10100" y="1828800"/>
            <a:ext cx="3771900" cy="175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10100" y="3733800"/>
            <a:ext cx="3771900" cy="175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5"/>
          <p:cNvSpPr>
            <a:spLocks noGrp="1" noChangeArrowheads="1"/>
          </p:cNvSpPr>
          <p:nvPr>
            <p:ph type="dt" sz="half" idx="10"/>
          </p:nvPr>
        </p:nvSpPr>
        <p:spPr>
          <a:ln/>
        </p:spPr>
        <p:txBody>
          <a:bodyPr/>
          <a:lstStyle>
            <a:lvl1pPr>
              <a:defRPr/>
            </a:lvl1pPr>
          </a:lstStyle>
          <a:p>
            <a:pPr>
              <a:defRPr/>
            </a:pPr>
            <a:endParaRPr lang="ru-RU"/>
          </a:p>
        </p:txBody>
      </p:sp>
      <p:sp>
        <p:nvSpPr>
          <p:cNvPr id="7" name="Rectangle 6"/>
          <p:cNvSpPr>
            <a:spLocks noGrp="1" noChangeArrowheads="1"/>
          </p:cNvSpPr>
          <p:nvPr>
            <p:ph type="ftr" sz="quarter" idx="11"/>
          </p:nvPr>
        </p:nvSpPr>
        <p:spPr>
          <a:ln/>
        </p:spPr>
        <p:txBody>
          <a:bodyPr/>
          <a:lstStyle>
            <a:lvl1pPr>
              <a:defRPr/>
            </a:lvl1pPr>
          </a:lstStyle>
          <a:p>
            <a:pPr>
              <a:defRPr/>
            </a:pPr>
            <a:endParaRPr lang="ru-RU"/>
          </a:p>
        </p:txBody>
      </p:sp>
      <p:sp>
        <p:nvSpPr>
          <p:cNvPr id="8" name="Rectangle 7"/>
          <p:cNvSpPr>
            <a:spLocks noGrp="1" noChangeArrowheads="1"/>
          </p:cNvSpPr>
          <p:nvPr>
            <p:ph type="sldNum" sz="quarter" idx="12"/>
          </p:nvPr>
        </p:nvSpPr>
        <p:spPr>
          <a:ln/>
        </p:spPr>
        <p:txBody>
          <a:bodyPr/>
          <a:lstStyle>
            <a:lvl1pPr>
              <a:defRPr/>
            </a:lvl1pPr>
          </a:lstStyle>
          <a:p>
            <a:pPr>
              <a:defRPr/>
            </a:pPr>
            <a:fld id="{1FBC4182-A9AA-440A-B4AC-BE128A887FA5}"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ru-RU">
                  <a:latin typeface="Arial" pitchFamily="34"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ru-RU">
                  <a:latin typeface="Arial" pitchFamily="34"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ru-RU">
                  <a:latin typeface="Arial" pitchFamily="34"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ru-RU">
                  <a:latin typeface="Arial" pitchFamily="34"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ru-RU">
                <a:latin typeface="Arial" pitchFamily="34" charset="0"/>
              </a:endParaRP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ru-RU">
                <a:latin typeface="Arial" pitchFamily="34"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ru-RU">
                <a:latin typeface="Arial" pitchFamily="34" charset="0"/>
              </a:endParaRPr>
            </a:p>
          </p:txBody>
        </p:sp>
      </p:grpSp>
      <p:sp>
        <p:nvSpPr>
          <p:cNvPr id="151564" name="Rectangle 12"/>
          <p:cNvSpPr>
            <a:spLocks noGrp="1" noChangeArrowheads="1"/>
          </p:cNvSpPr>
          <p:nvPr>
            <p:ph type="ctrTitle"/>
          </p:nvPr>
        </p:nvSpPr>
        <p:spPr>
          <a:xfrm>
            <a:off x="990600" y="1676400"/>
            <a:ext cx="7772400" cy="1462088"/>
          </a:xfrm>
        </p:spPr>
        <p:txBody>
          <a:bodyPr/>
          <a:lstStyle>
            <a:lvl1pPr>
              <a:defRPr/>
            </a:lvl1pPr>
          </a:lstStyle>
          <a:p>
            <a:r>
              <a:rPr lang="ru-RU"/>
              <a:t>Образец заголовка</a:t>
            </a:r>
          </a:p>
        </p:txBody>
      </p:sp>
      <p:sp>
        <p:nvSpPr>
          <p:cNvPr id="15156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ru-RU"/>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ru-RU"/>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DDDF2A67-1A3D-462A-88AC-53879F2C2471}"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648B43F5-6BB9-4F23-BEAD-41A9991F6AD7}"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75382507-B392-4D96-8163-496631011D8B}"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9E3ED177-949B-4B80-ADE8-FA3376D27C9D}"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FA67F027-10F3-4A32-A40D-D57FE731AB63}"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31DFCF46-6621-4EE6-A1AF-937312230EE8}"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972CDE9C-305C-40EE-9733-9E4D0D95EB92}"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D350E139-1711-4500-8CBA-19592BEF9738}"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96ABF036-3967-4743-AF52-0BF45CA1C33E}"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4F89E8AE-3931-4EF4-A940-B4682DD293BE}"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004050" y="214313"/>
            <a:ext cx="1951038" cy="5918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150938" y="214313"/>
            <a:ext cx="5700712" cy="5918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D0852A0F-FB68-4DE3-BACF-54C751B3BB68}"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79B2098-79CA-40E1-9F9A-4B04C15DB9AC}"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854159F-9CE8-4B6C-8CD5-33AE27D38562}" type="slidenum">
              <a:rPr lang="ru-RU"/>
              <a:pPr>
                <a:defRPr/>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43C2F81-F5EE-4E9E-B3E0-941E9A37863E}"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C0A392F-2EAE-4881-8878-192BA9CFF813}"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5FAAB66-0FD8-4160-B724-6C45EAE1AD2A}"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B51284E2-6751-47E9-9D6D-5A9E51E5A6F0}"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A9202713-2FA2-4897-8C27-3CCA005A4D49}"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B84BDF3-53E1-49D0-926A-5F5F1774A7B3}"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31CB0C59-57F2-4C32-B605-3BAD54441509}"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6713B38-1509-45C4-AC50-8AB86CF53257}" type="slidenum">
              <a:rPr lang="ru-RU"/>
              <a:pPr>
                <a:defRPr/>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48341B1-04CA-4300-941C-B33D22F6B30E}" type="slidenum">
              <a:rPr lang="ru-RU"/>
              <a:pPr>
                <a:defRPr/>
              </a:pPr>
              <a:t>‹#›</a:t>
            </a:fld>
            <a:endParaRPr lang="ru-R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BF8A7E4-AD19-4F30-A3FE-F02B81F9136C}" type="slidenum">
              <a:rPr lang="ru-RU"/>
              <a:pPr>
                <a:defRPr/>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4E62D0D-D02B-4519-BE0E-88BB8525A759}" type="slidenum">
              <a:rPr lang="ru-RU"/>
              <a:pPr>
                <a:defRPr/>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D728C123-42C5-494D-9017-0D6B11FB7E6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0290"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pPr>
              <a:defRPr/>
            </a:pPr>
            <a:endParaRPr lang="ru-RU">
              <a:latin typeface="Arial" pitchFamily="34" charset="0"/>
            </a:endParaRPr>
          </a:p>
        </p:txBody>
      </p:sp>
      <p:sp>
        <p:nvSpPr>
          <p:cNvPr id="2051"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2052"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40293"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ru-RU"/>
          </a:p>
        </p:txBody>
      </p:sp>
      <p:sp>
        <p:nvSpPr>
          <p:cNvPr id="140294"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ru-RU"/>
          </a:p>
        </p:txBody>
      </p:sp>
      <p:sp>
        <p:nvSpPr>
          <p:cNvPr id="140295"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a:defRPr/>
            </a:pPr>
            <a:fld id="{6C6F5CF2-786F-4653-8F9D-8A3E6CCB761E}" type="slidenum">
              <a:rPr lang="ru-RU"/>
              <a:pPr>
                <a:defRPr/>
              </a:pPr>
              <a:t>‹#›</a:t>
            </a:fld>
            <a:endParaRPr lang="ru-RU"/>
          </a:p>
        </p:txBody>
      </p:sp>
      <p:sp>
        <p:nvSpPr>
          <p:cNvPr id="140296"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pPr>
              <a:defRPr/>
            </a:pPr>
            <a:endParaRPr lang="ru-RU">
              <a:latin typeface="Arial" pitchFamily="34" charset="0"/>
            </a:endParaRPr>
          </a:p>
        </p:txBody>
      </p:sp>
      <p:sp>
        <p:nvSpPr>
          <p:cNvPr id="140297"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pPr>
              <a:defRPr/>
            </a:pPr>
            <a:endParaRPr lang="ru-RU">
              <a:latin typeface="Arial" pitchFamily="34" charset="0"/>
            </a:endParaRPr>
          </a:p>
        </p:txBody>
      </p:sp>
      <p:grpSp>
        <p:nvGrpSpPr>
          <p:cNvPr id="2058" name="Group 10"/>
          <p:cNvGrpSpPr>
            <a:grpSpLocks/>
          </p:cNvGrpSpPr>
          <p:nvPr/>
        </p:nvGrpSpPr>
        <p:grpSpPr bwMode="auto">
          <a:xfrm>
            <a:off x="7938" y="5540375"/>
            <a:ext cx="1784350" cy="1246188"/>
            <a:chOff x="5" y="3490"/>
            <a:chExt cx="1124" cy="785"/>
          </a:xfrm>
        </p:grpSpPr>
        <p:sp>
          <p:nvSpPr>
            <p:cNvPr id="140299"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pPr>
                <a:defRPr/>
              </a:pPr>
              <a:endParaRPr lang="ru-RU">
                <a:latin typeface="Arial" pitchFamily="34" charset="0"/>
              </a:endParaRPr>
            </a:p>
          </p:txBody>
        </p:sp>
        <p:sp>
          <p:nvSpPr>
            <p:cNvPr id="140300"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pPr>
                <a:defRPr/>
              </a:pPr>
              <a:endParaRPr lang="ru-RU">
                <a:latin typeface="Arial" pitchFamily="34" charset="0"/>
              </a:endParaRPr>
            </a:p>
          </p:txBody>
        </p:sp>
        <p:sp>
          <p:nvSpPr>
            <p:cNvPr id="140301"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ru-RU">
                <a:latin typeface="Arial" pitchFamily="34" charset="0"/>
              </a:endParaRPr>
            </a:p>
          </p:txBody>
        </p:sp>
        <p:sp>
          <p:nvSpPr>
            <p:cNvPr id="140302"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ru-RU">
                <a:latin typeface="Arial" pitchFamily="34" charset="0"/>
              </a:endParaRPr>
            </a:p>
          </p:txBody>
        </p:sp>
        <p:sp>
          <p:nvSpPr>
            <p:cNvPr id="140303"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pPr>
                <a:defRPr/>
              </a:pPr>
              <a:endParaRPr lang="ru-RU">
                <a:latin typeface="Arial" pitchFamily="34" charset="0"/>
              </a:endParaRPr>
            </a:p>
          </p:txBody>
        </p:sp>
        <p:sp>
          <p:nvSpPr>
            <p:cNvPr id="140304"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pPr>
                <a:defRPr/>
              </a:pPr>
              <a:endParaRPr lang="ru-RU">
                <a:latin typeface="Arial" pitchFamily="34" charset="0"/>
              </a:endParaRPr>
            </a:p>
          </p:txBody>
        </p:sp>
        <p:sp>
          <p:nvSpPr>
            <p:cNvPr id="140305"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pPr>
                <a:defRPr/>
              </a:pPr>
              <a:endParaRPr lang="ru-RU">
                <a:latin typeface="Arial" pitchFamily="34" charset="0"/>
              </a:endParaRPr>
            </a:p>
          </p:txBody>
        </p:sp>
        <p:sp>
          <p:nvSpPr>
            <p:cNvPr id="140306"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pPr>
                <a:defRPr/>
              </a:pPr>
              <a:endParaRPr lang="ru-RU">
                <a:latin typeface="Arial" pitchFamily="34" charset="0"/>
              </a:endParaRPr>
            </a:p>
          </p:txBody>
        </p:sp>
        <p:sp>
          <p:nvSpPr>
            <p:cNvPr id="140307"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pPr>
                <a:defRPr/>
              </a:pPr>
              <a:endParaRPr lang="ru-RU">
                <a:latin typeface="Arial" pitchFamily="34" charset="0"/>
              </a:endParaRPr>
            </a:p>
          </p:txBody>
        </p:sp>
        <p:grpSp>
          <p:nvGrpSpPr>
            <p:cNvPr id="2084" name="Group 20"/>
            <p:cNvGrpSpPr>
              <a:grpSpLocks/>
            </p:cNvGrpSpPr>
            <p:nvPr userDrawn="1"/>
          </p:nvGrpSpPr>
          <p:grpSpPr bwMode="auto">
            <a:xfrm>
              <a:off x="5" y="3490"/>
              <a:ext cx="1124" cy="780"/>
              <a:chOff x="5" y="3490"/>
              <a:chExt cx="1124" cy="780"/>
            </a:xfrm>
          </p:grpSpPr>
          <p:grpSp>
            <p:nvGrpSpPr>
              <p:cNvPr id="2085" name="Group 21"/>
              <p:cNvGrpSpPr>
                <a:grpSpLocks/>
              </p:cNvGrpSpPr>
              <p:nvPr userDrawn="1"/>
            </p:nvGrpSpPr>
            <p:grpSpPr bwMode="auto">
              <a:xfrm>
                <a:off x="499" y="3562"/>
                <a:ext cx="548" cy="708"/>
                <a:chOff x="499" y="3562"/>
                <a:chExt cx="548" cy="708"/>
              </a:xfrm>
            </p:grpSpPr>
            <p:sp>
              <p:nvSpPr>
                <p:cNvPr id="140310"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1"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2"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sp>
            <p:nvSpPr>
              <p:cNvPr id="140313"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4"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5"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nvGrpSpPr>
              <p:cNvPr id="2089" name="Group 28"/>
              <p:cNvGrpSpPr>
                <a:grpSpLocks/>
              </p:cNvGrpSpPr>
              <p:nvPr userDrawn="1"/>
            </p:nvGrpSpPr>
            <p:grpSpPr bwMode="auto">
              <a:xfrm>
                <a:off x="5" y="3490"/>
                <a:ext cx="1124" cy="678"/>
                <a:chOff x="5" y="3490"/>
                <a:chExt cx="1124" cy="678"/>
              </a:xfrm>
            </p:grpSpPr>
            <p:sp>
              <p:nvSpPr>
                <p:cNvPr id="140317"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8"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19"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20"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21"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22"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23"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24"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grpSp>
      </p:grpSp>
      <p:grpSp>
        <p:nvGrpSpPr>
          <p:cNvPr id="2059" name="Group 37"/>
          <p:cNvGrpSpPr>
            <a:grpSpLocks/>
          </p:cNvGrpSpPr>
          <p:nvPr/>
        </p:nvGrpSpPr>
        <p:grpSpPr bwMode="auto">
          <a:xfrm>
            <a:off x="8680450" y="2116138"/>
            <a:ext cx="385763" cy="4308475"/>
            <a:chOff x="5468" y="1333"/>
            <a:chExt cx="243" cy="2714"/>
          </a:xfrm>
        </p:grpSpPr>
        <p:sp>
          <p:nvSpPr>
            <p:cNvPr id="140326"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ru-RU">
                <a:latin typeface="Arial" pitchFamily="34" charset="0"/>
              </a:endParaRPr>
            </a:p>
          </p:txBody>
        </p:sp>
        <p:sp>
          <p:nvSpPr>
            <p:cNvPr id="140327"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ru-RU">
                <a:latin typeface="Arial" pitchFamily="34" charset="0"/>
              </a:endParaRPr>
            </a:p>
          </p:txBody>
        </p:sp>
      </p:grpSp>
      <p:grpSp>
        <p:nvGrpSpPr>
          <p:cNvPr id="2060" name="Group 40"/>
          <p:cNvGrpSpPr>
            <a:grpSpLocks/>
          </p:cNvGrpSpPr>
          <p:nvPr/>
        </p:nvGrpSpPr>
        <p:grpSpPr bwMode="auto">
          <a:xfrm>
            <a:off x="7318375" y="90488"/>
            <a:ext cx="2133600" cy="1911350"/>
            <a:chOff x="4610" y="57"/>
            <a:chExt cx="1344" cy="1204"/>
          </a:xfrm>
        </p:grpSpPr>
        <p:grpSp>
          <p:nvGrpSpPr>
            <p:cNvPr id="2061" name="Group 41"/>
            <p:cNvGrpSpPr>
              <a:grpSpLocks/>
            </p:cNvGrpSpPr>
            <p:nvPr userDrawn="1"/>
          </p:nvGrpSpPr>
          <p:grpSpPr bwMode="auto">
            <a:xfrm>
              <a:off x="4610" y="57"/>
              <a:ext cx="1344" cy="1204"/>
              <a:chOff x="4610" y="57"/>
              <a:chExt cx="1344" cy="1204"/>
            </a:xfrm>
          </p:grpSpPr>
          <p:sp>
            <p:nvSpPr>
              <p:cNvPr id="140330"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nvGrpSpPr>
              <p:cNvPr id="2064" name="Group 43"/>
              <p:cNvGrpSpPr>
                <a:grpSpLocks/>
              </p:cNvGrpSpPr>
              <p:nvPr userDrawn="1"/>
            </p:nvGrpSpPr>
            <p:grpSpPr bwMode="auto">
              <a:xfrm>
                <a:off x="4610" y="57"/>
                <a:ext cx="1344" cy="985"/>
                <a:chOff x="4610" y="57"/>
                <a:chExt cx="1344" cy="985"/>
              </a:xfrm>
            </p:grpSpPr>
            <p:sp>
              <p:nvSpPr>
                <p:cNvPr id="140332"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3" name="Freeform 45"/>
                <p:cNvSpPr>
                  <a:spLocks/>
                </p:cNvSpPr>
                <p:nvPr userDrawn="1"/>
              </p:nvSpPr>
              <p:spPr bwMode="auto">
                <a:xfrm rot="-3172564">
                  <a:off x="5049" y="331"/>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4" name="Freeform 46"/>
                <p:cNvSpPr>
                  <a:spLocks/>
                </p:cNvSpPr>
                <p:nvPr userDrawn="1"/>
              </p:nvSpPr>
              <p:spPr bwMode="auto">
                <a:xfrm rot="-3172564">
                  <a:off x="4859" y="181"/>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5"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6" name="Freeform 48"/>
                <p:cNvSpPr>
                  <a:spLocks/>
                </p:cNvSpPr>
                <p:nvPr userDrawn="1"/>
              </p:nvSpPr>
              <p:spPr bwMode="auto">
                <a:xfrm rot="-3172564">
                  <a:off x="5298" y="896"/>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7" name="Freeform 49"/>
                <p:cNvSpPr>
                  <a:spLocks/>
                </p:cNvSpPr>
                <p:nvPr userDrawn="1"/>
              </p:nvSpPr>
              <p:spPr bwMode="auto">
                <a:xfrm rot="-3172564">
                  <a:off x="5253" y="805"/>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8"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pPr>
                    <a:defRPr/>
                  </a:pPr>
                  <a:endParaRPr lang="ru-RU">
                    <a:latin typeface="Arial" pitchFamily="34" charset="0"/>
                  </a:endParaRPr>
                </a:p>
              </p:txBody>
            </p:sp>
            <p:sp>
              <p:nvSpPr>
                <p:cNvPr id="140339" name="Freeform 51"/>
                <p:cNvSpPr>
                  <a:spLocks/>
                </p:cNvSpPr>
                <p:nvPr userDrawn="1"/>
              </p:nvSpPr>
              <p:spPr bwMode="auto">
                <a:xfrm rot="-3172564">
                  <a:off x="4949" y="141"/>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pPr>
                    <a:defRPr/>
                  </a:pPr>
                  <a:endParaRPr lang="ru-RU">
                    <a:latin typeface="Arial" pitchFamily="34" charset="0"/>
                  </a:endParaRPr>
                </a:p>
              </p:txBody>
            </p:sp>
          </p:grpSp>
        </p:grpSp>
        <p:sp>
          <p:nvSpPr>
            <p:cNvPr id="140340"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pPr>
                <a:defRPr/>
              </a:pPr>
              <a:endParaRPr lang="ru-RU">
                <a:latin typeface="Arial" pitchFamily="34" charset="0"/>
              </a:endParaRPr>
            </a:p>
          </p:txBody>
        </p:sp>
      </p:grpSp>
    </p:spTree>
  </p:cSld>
  <p:clrMap bg1="lt1" tx1="dk1" bg2="lt2" tx2="dk2" accent1="accent1" accent2="accent2" accent3="accent3" accent4="accent4" accent5="accent5" accent6="accent6" hlink="hlink" folHlink="folHlink"/>
  <p:sldLayoutIdLst>
    <p:sldLayoutId id="2147483751"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0530"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2"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5"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15053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ru-RU" sz="2400">
              <a:latin typeface="Tahoma" pitchFamily="34" charset="0"/>
            </a:endParaRPr>
          </a:p>
        </p:txBody>
      </p:sp>
      <p:sp>
        <p:nvSpPr>
          <p:cNvPr id="3081"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3082"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0539"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atin typeface="+mn-lt"/>
              </a:defRPr>
            </a:lvl1pPr>
          </a:lstStyle>
          <a:p>
            <a:pPr>
              <a:defRPr/>
            </a:pPr>
            <a:endParaRPr lang="ru-RU"/>
          </a:p>
        </p:txBody>
      </p:sp>
      <p:sp>
        <p:nvSpPr>
          <p:cNvPr id="150540"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smtClean="0">
                <a:latin typeface="+mn-lt"/>
              </a:defRPr>
            </a:lvl1pPr>
          </a:lstStyle>
          <a:p>
            <a:pPr>
              <a:defRPr/>
            </a:pPr>
            <a:endParaRPr lang="ru-RU"/>
          </a:p>
        </p:txBody>
      </p:sp>
      <p:sp>
        <p:nvSpPr>
          <p:cNvPr id="150541"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atin typeface="+mn-lt"/>
              </a:defRPr>
            </a:lvl1pPr>
          </a:lstStyle>
          <a:p>
            <a:pPr>
              <a:defRPr/>
            </a:pPr>
            <a:fld id="{062DD59A-3360-4CCB-A7DE-386B74221CA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52"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360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defRPr>
            </a:lvl1pPr>
          </a:lstStyle>
          <a:p>
            <a:pPr>
              <a:defRPr/>
            </a:pPr>
            <a:endParaRPr lang="ru-RU"/>
          </a:p>
        </p:txBody>
      </p:sp>
      <p:sp>
        <p:nvSpPr>
          <p:cNvPr id="15360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defRPr>
            </a:lvl1pPr>
          </a:lstStyle>
          <a:p>
            <a:pPr>
              <a:defRPr/>
            </a:pPr>
            <a:endParaRPr lang="ru-RU"/>
          </a:p>
        </p:txBody>
      </p:sp>
      <p:sp>
        <p:nvSpPr>
          <p:cNvPr id="15360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pitchFamily="34" charset="0"/>
              </a:defRPr>
            </a:lvl1pPr>
          </a:lstStyle>
          <a:p>
            <a:pPr>
              <a:defRPr/>
            </a:pPr>
            <a:fld id="{928CCF19-1046-4262-A301-F223FCA9DDA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6.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6.xml"/><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6.xml"/><Relationship Id="rId5" Type="http://schemas.openxmlformats.org/officeDocument/2006/relationships/image" Target="../media/image4.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6.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6.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7.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6.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4.jpeg"/><Relationship Id="rId1" Type="http://schemas.openxmlformats.org/officeDocument/2006/relationships/slideLayout" Target="../slideLayouts/slideLayout36.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6.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90" name="Group 18"/>
          <p:cNvGraphicFramePr>
            <a:graphicFrameLocks noGrp="1"/>
          </p:cNvGraphicFramePr>
          <p:nvPr/>
        </p:nvGraphicFramePr>
        <p:xfrm>
          <a:off x="5219700" y="333375"/>
          <a:ext cx="3529013" cy="5759450"/>
        </p:xfrm>
        <a:graphic>
          <a:graphicData uri="http://schemas.openxmlformats.org/drawingml/2006/table">
            <a:tbl>
              <a:tblPr/>
              <a:tblGrid>
                <a:gridCol w="3529013"/>
              </a:tblGrid>
              <a:tr h="5759450">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tab pos="719138" algn="l"/>
                          <a:tab pos="900113" algn="l"/>
                        </a:tabLst>
                      </a:pPr>
                      <a:r>
                        <a:rPr kumimoji="0" lang="ru-RU" sz="2800" b="1" i="1" u="none" strike="noStrike" cap="none" normalizeH="0" baseline="0" smtClean="0">
                          <a:ln>
                            <a:noFill/>
                          </a:ln>
                          <a:solidFill>
                            <a:srgbClr val="6600FF"/>
                          </a:solidFill>
                          <a:effectLst/>
                          <a:latin typeface="Monotype Corsiva" pitchFamily="66" charset="0"/>
                          <a:cs typeface="Times New Roman" pitchFamily="18" charset="0"/>
                        </a:rPr>
                        <a:t>Девиз: «Всем Сибирь щедра и богата!</a:t>
                      </a: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r>
                        <a:rPr kumimoji="0" lang="ru-RU" sz="2800" b="1" i="1" u="none" strike="noStrike" cap="none" normalizeH="0" baseline="0" smtClean="0">
                          <a:ln>
                            <a:noFill/>
                          </a:ln>
                          <a:solidFill>
                            <a:srgbClr val="6600FF"/>
                          </a:solidFill>
                          <a:effectLst/>
                          <a:latin typeface="Monotype Corsiva" pitchFamily="66" charset="0"/>
                          <a:cs typeface="Times New Roman" pitchFamily="18" charset="0"/>
                        </a:rPr>
                        <a:t>Здесь для юности край непочатый.</a:t>
                      </a: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r>
                        <a:rPr kumimoji="0" lang="ru-RU" sz="2800" b="1" i="1" u="none" strike="noStrike" cap="none" normalizeH="0" baseline="0" smtClean="0">
                          <a:ln>
                            <a:noFill/>
                          </a:ln>
                          <a:solidFill>
                            <a:srgbClr val="6600FF"/>
                          </a:solidFill>
                          <a:effectLst/>
                          <a:latin typeface="Monotype Corsiva" pitchFamily="66" charset="0"/>
                          <a:cs typeface="Times New Roman" pitchFamily="18" charset="0"/>
                        </a:rPr>
                        <a:t>Впрочем, что убеждать вас стихами</a:t>
                      </a: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r>
                        <a:rPr kumimoji="0" lang="ru-RU" sz="2800" b="1" i="1" u="none" strike="noStrike" cap="none" normalizeH="0" baseline="0" smtClean="0">
                          <a:ln>
                            <a:noFill/>
                          </a:ln>
                          <a:solidFill>
                            <a:srgbClr val="6600FF"/>
                          </a:solidFill>
                          <a:effectLst/>
                          <a:latin typeface="Monotype Corsiva" pitchFamily="66" charset="0"/>
                          <a:cs typeface="Times New Roman" pitchFamily="18" charset="0"/>
                        </a:rPr>
                        <a:t>Приезжайте…Увидите сами!»</a:t>
                      </a: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r>
                        <a:rPr kumimoji="0" lang="ru-RU" sz="2800" b="1" i="1" u="none" strike="noStrike" cap="none" normalizeH="0" baseline="0" smtClean="0">
                          <a:ln>
                            <a:noFill/>
                          </a:ln>
                          <a:solidFill>
                            <a:srgbClr val="6600FF"/>
                          </a:solidFill>
                          <a:effectLst/>
                          <a:latin typeface="Monotype Corsiva" pitchFamily="66" charset="0"/>
                          <a:cs typeface="Times New Roman" pitchFamily="18" charset="0"/>
                        </a:rPr>
                        <a:t>Казимир Лисовский</a:t>
                      </a:r>
                      <a:r>
                        <a:rPr kumimoji="0" lang="ru-RU" sz="2800" b="0" i="0" u="none" strike="noStrike" cap="none" normalizeH="0" baseline="0" smtClean="0">
                          <a:ln>
                            <a:noFill/>
                          </a:ln>
                          <a:solidFill>
                            <a:schemeClr val="tx1"/>
                          </a:solidFill>
                          <a:effectLst/>
                          <a:latin typeface="Times New Roman" pitchFamily="18" charset="0"/>
                          <a:cs typeface="Times New Roman" pitchFamily="18" charset="0"/>
                        </a:rPr>
                        <a:t>.</a:t>
                      </a: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Tx/>
                        <a:buSzTx/>
                        <a:buFontTx/>
                        <a:buNone/>
                        <a:tabLst>
                          <a:tab pos="719138" algn="l"/>
                          <a:tab pos="900113" algn="l"/>
                        </a:tabLst>
                      </a:pP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tab pos="719138" algn="l"/>
                          <a:tab pos="900113" algn="l"/>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2500" b="0" i="0" u="none" strike="noStrike" cap="none" normalizeH="0" baseline="0" smtClean="0">
                        <a:ln>
                          <a:noFill/>
                        </a:ln>
                        <a:solidFill>
                          <a:schemeClr val="tx1"/>
                        </a:solidFill>
                        <a:effectLst/>
                        <a:latin typeface="Arial" pitchFamily="34"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pic>
        <p:nvPicPr>
          <p:cNvPr id="9220" name="Picture 14" descr="66"/>
          <p:cNvPicPr>
            <a:picLocks noChangeAspect="1" noChangeArrowheads="1"/>
          </p:cNvPicPr>
          <p:nvPr/>
        </p:nvPicPr>
        <p:blipFill>
          <a:blip r:embed="rId2"/>
          <a:srcRect/>
          <a:stretch>
            <a:fillRect/>
          </a:stretch>
        </p:blipFill>
        <p:spPr bwMode="auto">
          <a:xfrm>
            <a:off x="468313" y="692150"/>
            <a:ext cx="4464050" cy="4968875"/>
          </a:xfrm>
          <a:prstGeom prst="rect">
            <a:avLst/>
          </a:prstGeom>
          <a:noFill/>
          <a:ln w="9525">
            <a:noFill/>
            <a:miter lim="800000"/>
            <a:headEnd/>
            <a:tailEnd/>
          </a:ln>
        </p:spPr>
      </p:pic>
      <p:pic>
        <p:nvPicPr>
          <p:cNvPr id="39943" name="Содержимое 3" descr="2425790.jpg"/>
          <p:cNvPicPr>
            <a:picLocks noChangeAspect="1"/>
          </p:cNvPicPr>
          <p:nvPr/>
        </p:nvPicPr>
        <p:blipFill>
          <a:blip r:embed="rId3"/>
          <a:srcRect l="2750" t="3645" r="2771" b="3568"/>
          <a:stretch>
            <a:fillRect/>
          </a:stretch>
        </p:blipFill>
        <p:spPr bwMode="auto">
          <a:xfrm>
            <a:off x="5148263" y="4652963"/>
            <a:ext cx="3311525" cy="1944687"/>
          </a:xfrm>
          <a:prstGeom prst="rect">
            <a:avLst/>
          </a:prstGeom>
          <a:noFill/>
          <a:ln w="3175">
            <a:solidFill>
              <a:srgbClr val="00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99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9" presetClass="entr" presetSubtype="10" fill="hold" nodeType="clickEffect">
                                  <p:stCondLst>
                                    <p:cond delay="0"/>
                                  </p:stCondLst>
                                  <p:childTnLst>
                                    <p:set>
                                      <p:cBhvr>
                                        <p:cTn id="10" dur="1" fill="hold">
                                          <p:stCondLst>
                                            <p:cond delay="0"/>
                                          </p:stCondLst>
                                        </p:cTn>
                                        <p:tgtEl>
                                          <p:spTgt spid="3090"/>
                                        </p:tgtEl>
                                        <p:attrNameLst>
                                          <p:attrName>style.visibility</p:attrName>
                                        </p:attrNameLst>
                                      </p:cBhvr>
                                      <p:to>
                                        <p:strVal val="visible"/>
                                      </p:to>
                                    </p:set>
                                    <p:anim calcmode="lin" valueType="num">
                                      <p:cBhvr>
                                        <p:cTn id="11" dur="5000" fill="hold"/>
                                        <p:tgtEl>
                                          <p:spTgt spid="3090"/>
                                        </p:tgtEl>
                                        <p:attrNameLst>
                                          <p:attrName>ppt_w</p:attrName>
                                        </p:attrNameLst>
                                      </p:cBhvr>
                                      <p:tavLst>
                                        <p:tav tm="0" fmla="#ppt_w*sin(2.5*pi*$)">
                                          <p:val>
                                            <p:fltVal val="0"/>
                                          </p:val>
                                        </p:tav>
                                        <p:tav tm="100000">
                                          <p:val>
                                            <p:fltVal val="1"/>
                                          </p:val>
                                        </p:tav>
                                      </p:tavLst>
                                    </p:anim>
                                    <p:anim calcmode="lin" valueType="num">
                                      <p:cBhvr>
                                        <p:cTn id="12" dur="5000" fill="hold"/>
                                        <p:tgtEl>
                                          <p:spTgt spid="30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1822333" y="344981"/>
            <a:ext cx="5643379" cy="1068030"/>
          </a:xfrm>
        </p:spPr>
        <p:txBody>
          <a:bodyPr anchor="t">
            <a:normAutofit/>
          </a:bodyPr>
          <a:lstStyle/>
          <a:p>
            <a:pPr algn="l" eaLnBrk="1" fontAlgn="auto" hangingPunct="1">
              <a:spcAft>
                <a:spcPts val="0"/>
              </a:spcAft>
              <a:defRPr/>
            </a:pPr>
            <a:r>
              <a:rPr lang="ru-RU" sz="3600" kern="1200" cap="all" dirty="0">
                <a:effectLst>
                  <a:reflection blurRad="12700" stA="48000" endA="300" endPos="55000" dir="5400000" sy="-90000" algn="bl" rotWithShape="0"/>
                </a:effectLst>
              </a:rPr>
              <a:t>Западная Сибирь</a:t>
            </a:r>
          </a:p>
        </p:txBody>
      </p:sp>
      <p:pic>
        <p:nvPicPr>
          <p:cNvPr id="10243" name="Рисунок 3" descr="karta3opt.gif"/>
          <p:cNvPicPr>
            <a:picLocks noChangeAspect="1"/>
          </p:cNvPicPr>
          <p:nvPr/>
        </p:nvPicPr>
        <p:blipFill>
          <a:blip r:embed="rId3"/>
          <a:srcRect/>
          <a:stretch>
            <a:fillRect/>
          </a:stretch>
        </p:blipFill>
        <p:spPr bwMode="auto">
          <a:xfrm>
            <a:off x="179388" y="1454150"/>
            <a:ext cx="5329237" cy="4206875"/>
          </a:xfrm>
          <a:prstGeom prst="rect">
            <a:avLst/>
          </a:prstGeom>
          <a:noFill/>
          <a:ln w="9525">
            <a:noFill/>
            <a:miter lim="800000"/>
            <a:headEnd/>
            <a:tailEnd/>
          </a:ln>
        </p:spPr>
      </p:pic>
      <p:sp>
        <p:nvSpPr>
          <p:cNvPr id="36870" name="Rectangle 6"/>
          <p:cNvSpPr>
            <a:spLocks noChangeArrowheads="1"/>
          </p:cNvSpPr>
          <p:nvPr/>
        </p:nvSpPr>
        <p:spPr bwMode="auto">
          <a:xfrm>
            <a:off x="5292725" y="2309813"/>
            <a:ext cx="3252788" cy="3508375"/>
          </a:xfrm>
          <a:prstGeom prst="rect">
            <a:avLst/>
          </a:prstGeom>
          <a:noFill/>
          <a:ln w="9525">
            <a:noFill/>
            <a:miter lim="800000"/>
            <a:headEnd/>
            <a:tailEnd/>
          </a:ln>
        </p:spPr>
        <p:txBody>
          <a:bodyPr anchor="ctr">
            <a:spAutoFit/>
          </a:bodyPr>
          <a:lstStyle/>
          <a:p>
            <a:pPr algn="ctr">
              <a:tabLst>
                <a:tab pos="852488" algn="l"/>
              </a:tabLst>
            </a:pPr>
            <a:r>
              <a:rPr lang="ru-RU" sz="2800" i="1">
                <a:solidFill>
                  <a:schemeClr val="hlink"/>
                </a:solidFill>
                <a:latin typeface="Monotype Corsiva" pitchFamily="66" charset="0"/>
              </a:rPr>
              <a:t>Равнина. Равнина</a:t>
            </a:r>
            <a:endParaRPr lang="ru-RU" sz="2800">
              <a:solidFill>
                <a:schemeClr val="hlink"/>
              </a:solidFill>
              <a:latin typeface="Monotype Corsiva" pitchFamily="66" charset="0"/>
            </a:endParaRPr>
          </a:p>
          <a:p>
            <a:pPr algn="ctr">
              <a:tabLst>
                <a:tab pos="852488" algn="l"/>
              </a:tabLst>
            </a:pPr>
            <a:r>
              <a:rPr lang="ru-RU" sz="2800" i="1">
                <a:solidFill>
                  <a:schemeClr val="hlink"/>
                </a:solidFill>
                <a:latin typeface="Monotype Corsiva" pitchFamily="66" charset="0"/>
              </a:rPr>
              <a:t>Ни яра, ни пади</a:t>
            </a:r>
            <a:endParaRPr lang="ru-RU" sz="2800">
              <a:solidFill>
                <a:schemeClr val="hlink"/>
              </a:solidFill>
              <a:latin typeface="Monotype Corsiva" pitchFamily="66" charset="0"/>
            </a:endParaRPr>
          </a:p>
          <a:p>
            <a:pPr algn="ctr">
              <a:tabLst>
                <a:tab pos="852488" algn="l"/>
              </a:tabLst>
            </a:pPr>
            <a:r>
              <a:rPr lang="ru-RU" sz="2800" i="1">
                <a:solidFill>
                  <a:schemeClr val="hlink"/>
                </a:solidFill>
                <a:latin typeface="Monotype Corsiva" pitchFamily="66" charset="0"/>
              </a:rPr>
              <a:t>Равнина на север</a:t>
            </a:r>
            <a:endParaRPr lang="ru-RU" sz="2800">
              <a:solidFill>
                <a:schemeClr val="hlink"/>
              </a:solidFill>
              <a:latin typeface="Monotype Corsiva" pitchFamily="66" charset="0"/>
            </a:endParaRPr>
          </a:p>
          <a:p>
            <a:pPr algn="ctr">
              <a:tabLst>
                <a:tab pos="852488" algn="l"/>
              </a:tabLst>
            </a:pPr>
            <a:r>
              <a:rPr lang="ru-RU" sz="2800" i="1">
                <a:solidFill>
                  <a:schemeClr val="hlink"/>
                </a:solidFill>
                <a:latin typeface="Monotype Corsiva" pitchFamily="66" charset="0"/>
              </a:rPr>
              <a:t>Равнина на юг</a:t>
            </a:r>
            <a:endParaRPr lang="ru-RU" sz="2800">
              <a:solidFill>
                <a:schemeClr val="hlink"/>
              </a:solidFill>
              <a:latin typeface="Monotype Corsiva" pitchFamily="66" charset="0"/>
            </a:endParaRPr>
          </a:p>
          <a:p>
            <a:pPr algn="ctr">
              <a:tabLst>
                <a:tab pos="852488" algn="l"/>
              </a:tabLst>
            </a:pPr>
            <a:r>
              <a:rPr lang="ru-RU" sz="2800" i="1">
                <a:solidFill>
                  <a:schemeClr val="hlink"/>
                </a:solidFill>
                <a:latin typeface="Monotype Corsiva" pitchFamily="66" charset="0"/>
              </a:rPr>
              <a:t>Как будто гористую</a:t>
            </a:r>
            <a:endParaRPr lang="ru-RU" sz="2800">
              <a:solidFill>
                <a:schemeClr val="hlink"/>
              </a:solidFill>
              <a:latin typeface="Monotype Corsiva" pitchFamily="66" charset="0"/>
            </a:endParaRPr>
          </a:p>
          <a:p>
            <a:pPr algn="ctr">
              <a:tabLst>
                <a:tab pos="852488" algn="l"/>
              </a:tabLst>
            </a:pPr>
            <a:r>
              <a:rPr lang="ru-RU" sz="2800" i="1">
                <a:solidFill>
                  <a:schemeClr val="hlink"/>
                </a:solidFill>
                <a:latin typeface="Monotype Corsiva" pitchFamily="66" charset="0"/>
              </a:rPr>
              <a:t>Землю разладил</a:t>
            </a:r>
          </a:p>
          <a:p>
            <a:pPr algn="ctr">
              <a:tabLst>
                <a:tab pos="852488" algn="l"/>
              </a:tabLst>
            </a:pPr>
            <a:r>
              <a:rPr lang="ru-RU" sz="2800" i="1">
                <a:solidFill>
                  <a:schemeClr val="hlink"/>
                </a:solidFill>
                <a:latin typeface="Monotype Corsiva" pitchFamily="66" charset="0"/>
              </a:rPr>
              <a:t>Какой-то гигантский утюг</a:t>
            </a:r>
            <a:r>
              <a:rPr lang="ru-RU" sz="2400"/>
              <a:t> </a:t>
            </a:r>
          </a:p>
        </p:txBody>
      </p:sp>
    </p:spTree>
    <p:custDataLst>
      <p:tags r:id="rId1"/>
    </p:custDataLst>
  </p:cSld>
  <p:clrMapOvr>
    <a:masterClrMapping/>
  </p:clrMapOvr>
  <p:transition advTm="673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6870">
                                            <p:txEl>
                                              <p:pRg st="0" end="0"/>
                                            </p:txEl>
                                          </p:spTgt>
                                        </p:tgtEl>
                                        <p:attrNameLst>
                                          <p:attrName>style.visibility</p:attrName>
                                        </p:attrNameLst>
                                      </p:cBhvr>
                                      <p:to>
                                        <p:strVal val="visible"/>
                                      </p:to>
                                    </p:set>
                                    <p:animEffect transition="in" filter="fade">
                                      <p:cBhvr>
                                        <p:cTn id="7" dur="2000"/>
                                        <p:tgtEl>
                                          <p:spTgt spid="36870">
                                            <p:txEl>
                                              <p:pRg st="0" end="0"/>
                                            </p:txEl>
                                          </p:spTgt>
                                        </p:tgtEl>
                                      </p:cBhvr>
                                    </p:animEffect>
                                    <p:anim calcmode="lin" valueType="num">
                                      <p:cBhvr>
                                        <p:cTn id="8" dur="2000" fill="hold"/>
                                        <p:tgtEl>
                                          <p:spTgt spid="36870">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36870">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36870">
                                            <p:txEl>
                                              <p:pRg st="0" end="0"/>
                                            </p:txEl>
                                          </p:spTgt>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36870">
                                            <p:txEl>
                                              <p:pRg st="1" end="1"/>
                                            </p:txEl>
                                          </p:spTgt>
                                        </p:tgtEl>
                                        <p:attrNameLst>
                                          <p:attrName>style.visibility</p:attrName>
                                        </p:attrNameLst>
                                      </p:cBhvr>
                                      <p:to>
                                        <p:strVal val="visible"/>
                                      </p:to>
                                    </p:set>
                                    <p:animEffect transition="in" filter="fade">
                                      <p:cBhvr>
                                        <p:cTn id="13" dur="2000"/>
                                        <p:tgtEl>
                                          <p:spTgt spid="36870">
                                            <p:txEl>
                                              <p:pRg st="1" end="1"/>
                                            </p:txEl>
                                          </p:spTgt>
                                        </p:tgtEl>
                                      </p:cBhvr>
                                    </p:animEffect>
                                    <p:anim calcmode="lin" valueType="num">
                                      <p:cBhvr>
                                        <p:cTn id="14" dur="2000" fill="hold"/>
                                        <p:tgtEl>
                                          <p:spTgt spid="36870">
                                            <p:txEl>
                                              <p:pRg st="1" end="1"/>
                                            </p:txEl>
                                          </p:spTgt>
                                        </p:tgtEl>
                                        <p:attrNameLst>
                                          <p:attrName>style.rotation</p:attrName>
                                        </p:attrNameLst>
                                      </p:cBhvr>
                                      <p:tavLst>
                                        <p:tav tm="0">
                                          <p:val>
                                            <p:fltVal val="720"/>
                                          </p:val>
                                        </p:tav>
                                        <p:tav tm="100000">
                                          <p:val>
                                            <p:fltVal val="0"/>
                                          </p:val>
                                        </p:tav>
                                      </p:tavLst>
                                    </p:anim>
                                    <p:anim calcmode="lin" valueType="num">
                                      <p:cBhvr>
                                        <p:cTn id="15" dur="2000" fill="hold"/>
                                        <p:tgtEl>
                                          <p:spTgt spid="36870">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36870">
                                            <p:txEl>
                                              <p:pRg st="1" end="1"/>
                                            </p:txEl>
                                          </p:spTgt>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870">
                                            <p:txEl>
                                              <p:pRg st="2" end="2"/>
                                            </p:txEl>
                                          </p:spTgt>
                                        </p:tgtEl>
                                        <p:attrNameLst>
                                          <p:attrName>style.visibility</p:attrName>
                                        </p:attrNameLst>
                                      </p:cBhvr>
                                      <p:to>
                                        <p:strVal val="visible"/>
                                      </p:to>
                                    </p:set>
                                    <p:animEffect transition="in" filter="fade">
                                      <p:cBhvr>
                                        <p:cTn id="19" dur="2000"/>
                                        <p:tgtEl>
                                          <p:spTgt spid="36870">
                                            <p:txEl>
                                              <p:pRg st="2" end="2"/>
                                            </p:txEl>
                                          </p:spTgt>
                                        </p:tgtEl>
                                      </p:cBhvr>
                                    </p:animEffect>
                                    <p:anim calcmode="lin" valueType="num">
                                      <p:cBhvr>
                                        <p:cTn id="20" dur="2000" fill="hold"/>
                                        <p:tgtEl>
                                          <p:spTgt spid="36870">
                                            <p:txEl>
                                              <p:pRg st="2" end="2"/>
                                            </p:txEl>
                                          </p:spTgt>
                                        </p:tgtEl>
                                        <p:attrNameLst>
                                          <p:attrName>style.rotation</p:attrName>
                                        </p:attrNameLst>
                                      </p:cBhvr>
                                      <p:tavLst>
                                        <p:tav tm="0">
                                          <p:val>
                                            <p:fltVal val="720"/>
                                          </p:val>
                                        </p:tav>
                                        <p:tav tm="100000">
                                          <p:val>
                                            <p:fltVal val="0"/>
                                          </p:val>
                                        </p:tav>
                                      </p:tavLst>
                                    </p:anim>
                                    <p:anim calcmode="lin" valueType="num">
                                      <p:cBhvr>
                                        <p:cTn id="21" dur="2000" fill="hold"/>
                                        <p:tgtEl>
                                          <p:spTgt spid="36870">
                                            <p:txEl>
                                              <p:pRg st="2" end="2"/>
                                            </p:txEl>
                                          </p:spTgt>
                                        </p:tgtEl>
                                        <p:attrNameLst>
                                          <p:attrName>ppt_h</p:attrName>
                                        </p:attrNameLst>
                                      </p:cBhvr>
                                      <p:tavLst>
                                        <p:tav tm="0">
                                          <p:val>
                                            <p:fltVal val="0"/>
                                          </p:val>
                                        </p:tav>
                                        <p:tav tm="100000">
                                          <p:val>
                                            <p:strVal val="#ppt_h"/>
                                          </p:val>
                                        </p:tav>
                                      </p:tavLst>
                                    </p:anim>
                                    <p:anim calcmode="lin" valueType="num">
                                      <p:cBhvr>
                                        <p:cTn id="22" dur="2000" fill="hold"/>
                                        <p:tgtEl>
                                          <p:spTgt spid="36870">
                                            <p:txEl>
                                              <p:pRg st="2" end="2"/>
                                            </p:txEl>
                                          </p:spTgt>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36870">
                                            <p:txEl>
                                              <p:pRg st="3" end="3"/>
                                            </p:txEl>
                                          </p:spTgt>
                                        </p:tgtEl>
                                        <p:attrNameLst>
                                          <p:attrName>style.visibility</p:attrName>
                                        </p:attrNameLst>
                                      </p:cBhvr>
                                      <p:to>
                                        <p:strVal val="visible"/>
                                      </p:to>
                                    </p:set>
                                    <p:animEffect transition="in" filter="fade">
                                      <p:cBhvr>
                                        <p:cTn id="25" dur="2000"/>
                                        <p:tgtEl>
                                          <p:spTgt spid="36870">
                                            <p:txEl>
                                              <p:pRg st="3" end="3"/>
                                            </p:txEl>
                                          </p:spTgt>
                                        </p:tgtEl>
                                      </p:cBhvr>
                                    </p:animEffect>
                                    <p:anim calcmode="lin" valueType="num">
                                      <p:cBhvr>
                                        <p:cTn id="26" dur="2000" fill="hold"/>
                                        <p:tgtEl>
                                          <p:spTgt spid="36870">
                                            <p:txEl>
                                              <p:pRg st="3" end="3"/>
                                            </p:txEl>
                                          </p:spTgt>
                                        </p:tgtEl>
                                        <p:attrNameLst>
                                          <p:attrName>style.rotation</p:attrName>
                                        </p:attrNameLst>
                                      </p:cBhvr>
                                      <p:tavLst>
                                        <p:tav tm="0">
                                          <p:val>
                                            <p:fltVal val="720"/>
                                          </p:val>
                                        </p:tav>
                                        <p:tav tm="100000">
                                          <p:val>
                                            <p:fltVal val="0"/>
                                          </p:val>
                                        </p:tav>
                                      </p:tavLst>
                                    </p:anim>
                                    <p:anim calcmode="lin" valueType="num">
                                      <p:cBhvr>
                                        <p:cTn id="27" dur="2000" fill="hold"/>
                                        <p:tgtEl>
                                          <p:spTgt spid="36870">
                                            <p:txEl>
                                              <p:pRg st="3" end="3"/>
                                            </p:txEl>
                                          </p:spTgt>
                                        </p:tgtEl>
                                        <p:attrNameLst>
                                          <p:attrName>ppt_h</p:attrName>
                                        </p:attrNameLst>
                                      </p:cBhvr>
                                      <p:tavLst>
                                        <p:tav tm="0">
                                          <p:val>
                                            <p:fltVal val="0"/>
                                          </p:val>
                                        </p:tav>
                                        <p:tav tm="100000">
                                          <p:val>
                                            <p:strVal val="#ppt_h"/>
                                          </p:val>
                                        </p:tav>
                                      </p:tavLst>
                                    </p:anim>
                                    <p:anim calcmode="lin" valueType="num">
                                      <p:cBhvr>
                                        <p:cTn id="28" dur="2000" fill="hold"/>
                                        <p:tgtEl>
                                          <p:spTgt spid="36870">
                                            <p:txEl>
                                              <p:pRg st="3" end="3"/>
                                            </p:txEl>
                                          </p:spTgt>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36870">
                                            <p:txEl>
                                              <p:pRg st="4" end="4"/>
                                            </p:txEl>
                                          </p:spTgt>
                                        </p:tgtEl>
                                        <p:attrNameLst>
                                          <p:attrName>style.visibility</p:attrName>
                                        </p:attrNameLst>
                                      </p:cBhvr>
                                      <p:to>
                                        <p:strVal val="visible"/>
                                      </p:to>
                                    </p:set>
                                    <p:animEffect transition="in" filter="fade">
                                      <p:cBhvr>
                                        <p:cTn id="31" dur="2000"/>
                                        <p:tgtEl>
                                          <p:spTgt spid="36870">
                                            <p:txEl>
                                              <p:pRg st="4" end="4"/>
                                            </p:txEl>
                                          </p:spTgt>
                                        </p:tgtEl>
                                      </p:cBhvr>
                                    </p:animEffect>
                                    <p:anim calcmode="lin" valueType="num">
                                      <p:cBhvr>
                                        <p:cTn id="32" dur="2000" fill="hold"/>
                                        <p:tgtEl>
                                          <p:spTgt spid="36870">
                                            <p:txEl>
                                              <p:pRg st="4" end="4"/>
                                            </p:txEl>
                                          </p:spTgt>
                                        </p:tgtEl>
                                        <p:attrNameLst>
                                          <p:attrName>style.rotation</p:attrName>
                                        </p:attrNameLst>
                                      </p:cBhvr>
                                      <p:tavLst>
                                        <p:tav tm="0">
                                          <p:val>
                                            <p:fltVal val="720"/>
                                          </p:val>
                                        </p:tav>
                                        <p:tav tm="100000">
                                          <p:val>
                                            <p:fltVal val="0"/>
                                          </p:val>
                                        </p:tav>
                                      </p:tavLst>
                                    </p:anim>
                                    <p:anim calcmode="lin" valueType="num">
                                      <p:cBhvr>
                                        <p:cTn id="33" dur="2000" fill="hold"/>
                                        <p:tgtEl>
                                          <p:spTgt spid="36870">
                                            <p:txEl>
                                              <p:pRg st="4" end="4"/>
                                            </p:txEl>
                                          </p:spTgt>
                                        </p:tgtEl>
                                        <p:attrNameLst>
                                          <p:attrName>ppt_h</p:attrName>
                                        </p:attrNameLst>
                                      </p:cBhvr>
                                      <p:tavLst>
                                        <p:tav tm="0">
                                          <p:val>
                                            <p:fltVal val="0"/>
                                          </p:val>
                                        </p:tav>
                                        <p:tav tm="100000">
                                          <p:val>
                                            <p:strVal val="#ppt_h"/>
                                          </p:val>
                                        </p:tav>
                                      </p:tavLst>
                                    </p:anim>
                                    <p:anim calcmode="lin" valueType="num">
                                      <p:cBhvr>
                                        <p:cTn id="34" dur="2000" fill="hold"/>
                                        <p:tgtEl>
                                          <p:spTgt spid="36870">
                                            <p:txEl>
                                              <p:pRg st="4" end="4"/>
                                            </p:txEl>
                                          </p:spTgt>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36870">
                                            <p:txEl>
                                              <p:pRg st="5" end="5"/>
                                            </p:txEl>
                                          </p:spTgt>
                                        </p:tgtEl>
                                        <p:attrNameLst>
                                          <p:attrName>style.visibility</p:attrName>
                                        </p:attrNameLst>
                                      </p:cBhvr>
                                      <p:to>
                                        <p:strVal val="visible"/>
                                      </p:to>
                                    </p:set>
                                    <p:animEffect transition="in" filter="fade">
                                      <p:cBhvr>
                                        <p:cTn id="37" dur="2000"/>
                                        <p:tgtEl>
                                          <p:spTgt spid="36870">
                                            <p:txEl>
                                              <p:pRg st="5" end="5"/>
                                            </p:txEl>
                                          </p:spTgt>
                                        </p:tgtEl>
                                      </p:cBhvr>
                                    </p:animEffect>
                                    <p:anim calcmode="lin" valueType="num">
                                      <p:cBhvr>
                                        <p:cTn id="38" dur="2000" fill="hold"/>
                                        <p:tgtEl>
                                          <p:spTgt spid="36870">
                                            <p:txEl>
                                              <p:pRg st="5" end="5"/>
                                            </p:txEl>
                                          </p:spTgt>
                                        </p:tgtEl>
                                        <p:attrNameLst>
                                          <p:attrName>style.rotation</p:attrName>
                                        </p:attrNameLst>
                                      </p:cBhvr>
                                      <p:tavLst>
                                        <p:tav tm="0">
                                          <p:val>
                                            <p:fltVal val="720"/>
                                          </p:val>
                                        </p:tav>
                                        <p:tav tm="100000">
                                          <p:val>
                                            <p:fltVal val="0"/>
                                          </p:val>
                                        </p:tav>
                                      </p:tavLst>
                                    </p:anim>
                                    <p:anim calcmode="lin" valueType="num">
                                      <p:cBhvr>
                                        <p:cTn id="39" dur="2000" fill="hold"/>
                                        <p:tgtEl>
                                          <p:spTgt spid="36870">
                                            <p:txEl>
                                              <p:pRg st="5" end="5"/>
                                            </p:txEl>
                                          </p:spTgt>
                                        </p:tgtEl>
                                        <p:attrNameLst>
                                          <p:attrName>ppt_h</p:attrName>
                                        </p:attrNameLst>
                                      </p:cBhvr>
                                      <p:tavLst>
                                        <p:tav tm="0">
                                          <p:val>
                                            <p:fltVal val="0"/>
                                          </p:val>
                                        </p:tav>
                                        <p:tav tm="100000">
                                          <p:val>
                                            <p:strVal val="#ppt_h"/>
                                          </p:val>
                                        </p:tav>
                                      </p:tavLst>
                                    </p:anim>
                                    <p:anim calcmode="lin" valueType="num">
                                      <p:cBhvr>
                                        <p:cTn id="40" dur="2000" fill="hold"/>
                                        <p:tgtEl>
                                          <p:spTgt spid="36870">
                                            <p:txEl>
                                              <p:pRg st="5" end="5"/>
                                            </p:txEl>
                                          </p:spTgt>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36870">
                                            <p:txEl>
                                              <p:pRg st="6" end="6"/>
                                            </p:txEl>
                                          </p:spTgt>
                                        </p:tgtEl>
                                        <p:attrNameLst>
                                          <p:attrName>style.visibility</p:attrName>
                                        </p:attrNameLst>
                                      </p:cBhvr>
                                      <p:to>
                                        <p:strVal val="visible"/>
                                      </p:to>
                                    </p:set>
                                    <p:animEffect transition="in" filter="fade">
                                      <p:cBhvr>
                                        <p:cTn id="43" dur="2000"/>
                                        <p:tgtEl>
                                          <p:spTgt spid="36870">
                                            <p:txEl>
                                              <p:pRg st="6" end="6"/>
                                            </p:txEl>
                                          </p:spTgt>
                                        </p:tgtEl>
                                      </p:cBhvr>
                                    </p:animEffect>
                                    <p:anim calcmode="lin" valueType="num">
                                      <p:cBhvr>
                                        <p:cTn id="44" dur="2000" fill="hold"/>
                                        <p:tgtEl>
                                          <p:spTgt spid="36870">
                                            <p:txEl>
                                              <p:pRg st="6" end="6"/>
                                            </p:txEl>
                                          </p:spTgt>
                                        </p:tgtEl>
                                        <p:attrNameLst>
                                          <p:attrName>style.rotation</p:attrName>
                                        </p:attrNameLst>
                                      </p:cBhvr>
                                      <p:tavLst>
                                        <p:tav tm="0">
                                          <p:val>
                                            <p:fltVal val="720"/>
                                          </p:val>
                                        </p:tav>
                                        <p:tav tm="100000">
                                          <p:val>
                                            <p:fltVal val="0"/>
                                          </p:val>
                                        </p:tav>
                                      </p:tavLst>
                                    </p:anim>
                                    <p:anim calcmode="lin" valueType="num">
                                      <p:cBhvr>
                                        <p:cTn id="45" dur="2000" fill="hold"/>
                                        <p:tgtEl>
                                          <p:spTgt spid="36870">
                                            <p:txEl>
                                              <p:pRg st="6" end="6"/>
                                            </p:txEl>
                                          </p:spTgt>
                                        </p:tgtEl>
                                        <p:attrNameLst>
                                          <p:attrName>ppt_h</p:attrName>
                                        </p:attrNameLst>
                                      </p:cBhvr>
                                      <p:tavLst>
                                        <p:tav tm="0">
                                          <p:val>
                                            <p:fltVal val="0"/>
                                          </p:val>
                                        </p:tav>
                                        <p:tav tm="100000">
                                          <p:val>
                                            <p:strVal val="#ppt_h"/>
                                          </p:val>
                                        </p:tav>
                                      </p:tavLst>
                                    </p:anim>
                                    <p:anim calcmode="lin" valueType="num">
                                      <p:cBhvr>
                                        <p:cTn id="46" dur="2000" fill="hold"/>
                                        <p:tgtEl>
                                          <p:spTgt spid="36870">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ru-RU" sz="2800" i="1" smtClean="0">
                <a:solidFill>
                  <a:srgbClr val="0099FF"/>
                </a:solidFill>
                <a:latin typeface="Monotype Corsiva" pitchFamily="66" charset="0"/>
              </a:rPr>
              <a:t>Придумайте прилагательные характеризующие Сибирь по  первым буквам  слова</a:t>
            </a:r>
            <a:br>
              <a:rPr lang="ru-RU" sz="2800" i="1" smtClean="0">
                <a:solidFill>
                  <a:srgbClr val="0099FF"/>
                </a:solidFill>
                <a:latin typeface="Monotype Corsiva" pitchFamily="66" charset="0"/>
              </a:rPr>
            </a:br>
            <a:endParaRPr lang="ru-RU" sz="2800" i="1" smtClean="0">
              <a:solidFill>
                <a:srgbClr val="0099FF"/>
              </a:solidFill>
              <a:latin typeface="Monotype Corsiva" pitchFamily="66" charset="0"/>
            </a:endParaRPr>
          </a:p>
        </p:txBody>
      </p:sp>
      <p:sp>
        <p:nvSpPr>
          <p:cNvPr id="11267" name="Rectangle 6"/>
          <p:cNvSpPr>
            <a:spLocks noGrp="1" noChangeArrowheads="1"/>
          </p:cNvSpPr>
          <p:nvPr>
            <p:ph type="body" sz="half" idx="2"/>
          </p:nvPr>
        </p:nvSpPr>
        <p:spPr>
          <a:xfrm>
            <a:off x="4605338" y="1828800"/>
            <a:ext cx="3776662" cy="3657600"/>
          </a:xfrm>
        </p:spPr>
        <p:txBody>
          <a:bodyPr/>
          <a:lstStyle/>
          <a:p>
            <a:pPr eaLnBrk="1" hangingPunct="1"/>
            <a:r>
              <a:rPr lang="ru-RU" sz="3200" dirty="0" smtClean="0"/>
              <a:t>С-</a:t>
            </a:r>
          </a:p>
          <a:p>
            <a:pPr eaLnBrk="1" hangingPunct="1"/>
            <a:r>
              <a:rPr lang="ru-RU" sz="3200" dirty="0" smtClean="0"/>
              <a:t>И-</a:t>
            </a:r>
          </a:p>
          <a:p>
            <a:pPr eaLnBrk="1" hangingPunct="1"/>
            <a:r>
              <a:rPr lang="ru-RU" sz="3200" dirty="0" smtClean="0"/>
              <a:t>Б-</a:t>
            </a:r>
          </a:p>
          <a:p>
            <a:pPr eaLnBrk="1" hangingPunct="1"/>
            <a:r>
              <a:rPr lang="ru-RU" sz="3200" dirty="0" smtClean="0"/>
              <a:t>И-</a:t>
            </a:r>
          </a:p>
          <a:p>
            <a:pPr eaLnBrk="1" hangingPunct="1"/>
            <a:r>
              <a:rPr lang="ru-RU" sz="3200" dirty="0" smtClean="0"/>
              <a:t>Р-</a:t>
            </a:r>
          </a:p>
          <a:p>
            <a:pPr eaLnBrk="1" hangingPunct="1"/>
            <a:r>
              <a:rPr lang="ru-RU" sz="3200" dirty="0" smtClean="0"/>
              <a:t>Ь</a:t>
            </a:r>
            <a:endParaRPr lang="ru-RU" sz="3200" dirty="0" smtClean="0"/>
          </a:p>
          <a:p>
            <a:pPr eaLnBrk="1" hangingPunct="1">
              <a:buFontTx/>
              <a:buNone/>
            </a:pPr>
            <a:endParaRPr lang="ru-RU" sz="3200" dirty="0" smtClean="0"/>
          </a:p>
        </p:txBody>
      </p:sp>
      <p:sp>
        <p:nvSpPr>
          <p:cNvPr id="113671" name="Rectangle 7"/>
          <p:cNvSpPr>
            <a:spLocks noChangeArrowheads="1"/>
          </p:cNvSpPr>
          <p:nvPr/>
        </p:nvSpPr>
        <p:spPr bwMode="auto">
          <a:xfrm>
            <a:off x="611188" y="1703388"/>
            <a:ext cx="3673475" cy="3935412"/>
          </a:xfrm>
          <a:prstGeom prst="rect">
            <a:avLst/>
          </a:prstGeom>
          <a:noFill/>
          <a:ln w="9525">
            <a:noFill/>
            <a:miter lim="800000"/>
            <a:headEnd/>
            <a:tailEnd/>
          </a:ln>
        </p:spPr>
        <p:txBody>
          <a:bodyPr anchor="ctr">
            <a:spAutoFit/>
          </a:bodyPr>
          <a:lstStyle/>
          <a:p>
            <a:pPr indent="539750" algn="ctr">
              <a:tabLst>
                <a:tab pos="719138" algn="l"/>
                <a:tab pos="900113" algn="l"/>
              </a:tabLst>
            </a:pPr>
            <a:r>
              <a:rPr lang="ru-RU" sz="2800"/>
              <a:t> </a:t>
            </a:r>
            <a:r>
              <a:rPr lang="ru-RU" sz="2800" i="1">
                <a:solidFill>
                  <a:srgbClr val="6600FF"/>
                </a:solidFill>
                <a:latin typeface="Monotype Corsiva" pitchFamily="66" charset="0"/>
              </a:rPr>
              <a:t>«С»- Северная,             суровая;</a:t>
            </a:r>
          </a:p>
          <a:p>
            <a:pPr indent="539750" algn="ctr">
              <a:tabLst>
                <a:tab pos="719138" algn="l"/>
                <a:tab pos="900113" algn="l"/>
              </a:tabLst>
            </a:pPr>
            <a:r>
              <a:rPr lang="ru-RU" sz="2800" i="1">
                <a:solidFill>
                  <a:srgbClr val="6600FF"/>
                </a:solidFill>
                <a:latin typeface="Monotype Corsiva" pitchFamily="66" charset="0"/>
              </a:rPr>
              <a:t>« и»- индивидуальная, и т. д.</a:t>
            </a:r>
          </a:p>
          <a:p>
            <a:pPr indent="539750" algn="ctr">
              <a:tabLst>
                <a:tab pos="719138" algn="l"/>
                <a:tab pos="900113" algn="l"/>
              </a:tabLst>
            </a:pPr>
            <a:r>
              <a:rPr lang="ru-RU" sz="2800" i="1">
                <a:solidFill>
                  <a:srgbClr val="6600FF"/>
                </a:solidFill>
                <a:latin typeface="Monotype Corsiva" pitchFamily="66" charset="0"/>
              </a:rPr>
              <a:t>«б» - богатая, большая;</a:t>
            </a:r>
          </a:p>
          <a:p>
            <a:pPr indent="539750" algn="ctr">
              <a:tabLst>
                <a:tab pos="719138" algn="l"/>
                <a:tab pos="900113" algn="l"/>
              </a:tabLst>
            </a:pPr>
            <a:r>
              <a:rPr lang="ru-RU" sz="2800" i="1">
                <a:solidFill>
                  <a:srgbClr val="6600FF"/>
                </a:solidFill>
                <a:latin typeface="Monotype Corsiva" pitchFamily="66" charset="0"/>
              </a:rPr>
              <a:t>«и»- интересная….</a:t>
            </a:r>
          </a:p>
          <a:p>
            <a:pPr indent="539750" algn="ctr">
              <a:tabLst>
                <a:tab pos="719138" algn="l"/>
                <a:tab pos="900113" algn="l"/>
              </a:tabLst>
            </a:pPr>
            <a:r>
              <a:rPr lang="ru-RU" sz="2800" i="1">
                <a:solidFill>
                  <a:srgbClr val="6600FF"/>
                </a:solidFill>
                <a:latin typeface="Monotype Corsiva" pitchFamily="66" charset="0"/>
              </a:rPr>
              <a:t>«р»-речная, ресурсная…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113671">
                                            <p:txEl>
                                              <p:pRg st="0" end="0"/>
                                            </p:txEl>
                                          </p:spTgt>
                                        </p:tgtEl>
                                        <p:attrNameLst>
                                          <p:attrName>style.visibility</p:attrName>
                                        </p:attrNameLst>
                                      </p:cBhvr>
                                      <p:to>
                                        <p:strVal val="visible"/>
                                      </p:to>
                                    </p:set>
                                    <p:animEffect transition="in" filter="fade">
                                      <p:cBhvr>
                                        <p:cTn id="7" dur="770" decel="100000"/>
                                        <p:tgtEl>
                                          <p:spTgt spid="113671">
                                            <p:txEl>
                                              <p:pRg st="0" end="0"/>
                                            </p:txEl>
                                          </p:spTgt>
                                        </p:tgtEl>
                                      </p:cBhvr>
                                    </p:animEffect>
                                    <p:animScale>
                                      <p:cBhvr>
                                        <p:cTn id="8" dur="770" decel="100000"/>
                                        <p:tgtEl>
                                          <p:spTgt spid="113671">
                                            <p:txEl>
                                              <p:pRg st="0" end="0"/>
                                            </p:txEl>
                                          </p:spTgt>
                                        </p:tgtEl>
                                      </p:cBhvr>
                                      <p:from x="10000" y="10000"/>
                                      <p:to x="200000" y="450000"/>
                                    </p:animScale>
                                    <p:animScale>
                                      <p:cBhvr>
                                        <p:cTn id="9" dur="1230" accel="100000" fill="hold">
                                          <p:stCondLst>
                                            <p:cond delay="770"/>
                                          </p:stCondLst>
                                        </p:cTn>
                                        <p:tgtEl>
                                          <p:spTgt spid="113671">
                                            <p:txEl>
                                              <p:pRg st="0" end="0"/>
                                            </p:txEl>
                                          </p:spTgt>
                                        </p:tgtEl>
                                      </p:cBhvr>
                                      <p:from x="200000" y="450000"/>
                                      <p:to x="100000" y="100000"/>
                                    </p:animScale>
                                    <p:set>
                                      <p:cBhvr>
                                        <p:cTn id="10" dur="770" fill="hold"/>
                                        <p:tgtEl>
                                          <p:spTgt spid="113671">
                                            <p:txEl>
                                              <p:pRg st="0" end="0"/>
                                            </p:txEl>
                                          </p:spTgt>
                                        </p:tgtEl>
                                        <p:attrNameLst>
                                          <p:attrName>ppt_x</p:attrName>
                                        </p:attrNameLst>
                                      </p:cBhvr>
                                      <p:to>
                                        <p:strVal val="(0.5)"/>
                                      </p:to>
                                    </p:set>
                                    <p:anim from="(0.5)" to="(#ppt_x)" calcmode="lin" valueType="num">
                                      <p:cBhvr>
                                        <p:cTn id="11" dur="1230" accel="100000" fill="hold">
                                          <p:stCondLst>
                                            <p:cond delay="770"/>
                                          </p:stCondLst>
                                        </p:cTn>
                                        <p:tgtEl>
                                          <p:spTgt spid="113671">
                                            <p:txEl>
                                              <p:pRg st="0" end="0"/>
                                            </p:txEl>
                                          </p:spTgt>
                                        </p:tgtEl>
                                        <p:attrNameLst>
                                          <p:attrName>ppt_x</p:attrName>
                                        </p:attrNameLst>
                                      </p:cBhvr>
                                    </p:anim>
                                    <p:set>
                                      <p:cBhvr>
                                        <p:cTn id="12" dur="770" fill="hold"/>
                                        <p:tgtEl>
                                          <p:spTgt spid="11367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113671">
                                            <p:txEl>
                                              <p:pRg st="0" end="0"/>
                                            </p:txEl>
                                          </p:spTgt>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113671">
                                            <p:txEl>
                                              <p:pRg st="1" end="1"/>
                                            </p:txEl>
                                          </p:spTgt>
                                        </p:tgtEl>
                                        <p:attrNameLst>
                                          <p:attrName>style.visibility</p:attrName>
                                        </p:attrNameLst>
                                      </p:cBhvr>
                                      <p:to>
                                        <p:strVal val="visible"/>
                                      </p:to>
                                    </p:set>
                                    <p:animEffect transition="in" filter="fade">
                                      <p:cBhvr>
                                        <p:cTn id="16" dur="770" decel="100000"/>
                                        <p:tgtEl>
                                          <p:spTgt spid="113671">
                                            <p:txEl>
                                              <p:pRg st="1" end="1"/>
                                            </p:txEl>
                                          </p:spTgt>
                                        </p:tgtEl>
                                      </p:cBhvr>
                                    </p:animEffect>
                                    <p:animScale>
                                      <p:cBhvr>
                                        <p:cTn id="17" dur="770" decel="100000"/>
                                        <p:tgtEl>
                                          <p:spTgt spid="113671">
                                            <p:txEl>
                                              <p:pRg st="1" end="1"/>
                                            </p:txEl>
                                          </p:spTgt>
                                        </p:tgtEl>
                                      </p:cBhvr>
                                      <p:from x="10000" y="10000"/>
                                      <p:to x="200000" y="450000"/>
                                    </p:animScale>
                                    <p:animScale>
                                      <p:cBhvr>
                                        <p:cTn id="18" dur="1230" accel="100000" fill="hold">
                                          <p:stCondLst>
                                            <p:cond delay="770"/>
                                          </p:stCondLst>
                                        </p:cTn>
                                        <p:tgtEl>
                                          <p:spTgt spid="113671">
                                            <p:txEl>
                                              <p:pRg st="1" end="1"/>
                                            </p:txEl>
                                          </p:spTgt>
                                        </p:tgtEl>
                                      </p:cBhvr>
                                      <p:from x="200000" y="450000"/>
                                      <p:to x="100000" y="100000"/>
                                    </p:animScale>
                                    <p:set>
                                      <p:cBhvr>
                                        <p:cTn id="19" dur="770" fill="hold"/>
                                        <p:tgtEl>
                                          <p:spTgt spid="113671">
                                            <p:txEl>
                                              <p:pRg st="1" end="1"/>
                                            </p:txEl>
                                          </p:spTgt>
                                        </p:tgtEl>
                                        <p:attrNameLst>
                                          <p:attrName>ppt_x</p:attrName>
                                        </p:attrNameLst>
                                      </p:cBhvr>
                                      <p:to>
                                        <p:strVal val="(0.5)"/>
                                      </p:to>
                                    </p:set>
                                    <p:anim from="(0.5)" to="(#ppt_x)" calcmode="lin" valueType="num">
                                      <p:cBhvr>
                                        <p:cTn id="20" dur="1230" accel="100000" fill="hold">
                                          <p:stCondLst>
                                            <p:cond delay="770"/>
                                          </p:stCondLst>
                                        </p:cTn>
                                        <p:tgtEl>
                                          <p:spTgt spid="113671">
                                            <p:txEl>
                                              <p:pRg st="1" end="1"/>
                                            </p:txEl>
                                          </p:spTgt>
                                        </p:tgtEl>
                                        <p:attrNameLst>
                                          <p:attrName>ppt_x</p:attrName>
                                        </p:attrNameLst>
                                      </p:cBhvr>
                                    </p:anim>
                                    <p:set>
                                      <p:cBhvr>
                                        <p:cTn id="21" dur="770" fill="hold"/>
                                        <p:tgtEl>
                                          <p:spTgt spid="113671">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113671">
                                            <p:txEl>
                                              <p:pRg st="1" end="1"/>
                                            </p:txEl>
                                          </p:spTgt>
                                        </p:tgtEl>
                                        <p:attrNameLst>
                                          <p:attrName>ppt_y</p:attrName>
                                        </p:attrNameLst>
                                      </p:cBhvr>
                                    </p:anim>
                                  </p:childTnLst>
                                </p:cTn>
                              </p:par>
                              <p:par>
                                <p:cTn id="23" presetID="51" presetClass="entr" presetSubtype="0" fill="hold" nodeType="withEffect">
                                  <p:stCondLst>
                                    <p:cond delay="0"/>
                                  </p:stCondLst>
                                  <p:childTnLst>
                                    <p:set>
                                      <p:cBhvr>
                                        <p:cTn id="24" dur="1" fill="hold">
                                          <p:stCondLst>
                                            <p:cond delay="0"/>
                                          </p:stCondLst>
                                        </p:cTn>
                                        <p:tgtEl>
                                          <p:spTgt spid="113671">
                                            <p:txEl>
                                              <p:pRg st="2" end="2"/>
                                            </p:txEl>
                                          </p:spTgt>
                                        </p:tgtEl>
                                        <p:attrNameLst>
                                          <p:attrName>style.visibility</p:attrName>
                                        </p:attrNameLst>
                                      </p:cBhvr>
                                      <p:to>
                                        <p:strVal val="visible"/>
                                      </p:to>
                                    </p:set>
                                    <p:animEffect transition="in" filter="fade">
                                      <p:cBhvr>
                                        <p:cTn id="25" dur="770" decel="100000"/>
                                        <p:tgtEl>
                                          <p:spTgt spid="113671">
                                            <p:txEl>
                                              <p:pRg st="2" end="2"/>
                                            </p:txEl>
                                          </p:spTgt>
                                        </p:tgtEl>
                                      </p:cBhvr>
                                    </p:animEffect>
                                    <p:animScale>
                                      <p:cBhvr>
                                        <p:cTn id="26" dur="770" decel="100000"/>
                                        <p:tgtEl>
                                          <p:spTgt spid="113671">
                                            <p:txEl>
                                              <p:pRg st="2" end="2"/>
                                            </p:txEl>
                                          </p:spTgt>
                                        </p:tgtEl>
                                      </p:cBhvr>
                                      <p:from x="10000" y="10000"/>
                                      <p:to x="200000" y="450000"/>
                                    </p:animScale>
                                    <p:animScale>
                                      <p:cBhvr>
                                        <p:cTn id="27" dur="1230" accel="100000" fill="hold">
                                          <p:stCondLst>
                                            <p:cond delay="770"/>
                                          </p:stCondLst>
                                        </p:cTn>
                                        <p:tgtEl>
                                          <p:spTgt spid="113671">
                                            <p:txEl>
                                              <p:pRg st="2" end="2"/>
                                            </p:txEl>
                                          </p:spTgt>
                                        </p:tgtEl>
                                      </p:cBhvr>
                                      <p:from x="200000" y="450000"/>
                                      <p:to x="100000" y="100000"/>
                                    </p:animScale>
                                    <p:set>
                                      <p:cBhvr>
                                        <p:cTn id="28" dur="770" fill="hold"/>
                                        <p:tgtEl>
                                          <p:spTgt spid="113671">
                                            <p:txEl>
                                              <p:pRg st="2" end="2"/>
                                            </p:txEl>
                                          </p:spTgt>
                                        </p:tgtEl>
                                        <p:attrNameLst>
                                          <p:attrName>ppt_x</p:attrName>
                                        </p:attrNameLst>
                                      </p:cBhvr>
                                      <p:to>
                                        <p:strVal val="(0.5)"/>
                                      </p:to>
                                    </p:set>
                                    <p:anim from="(0.5)" to="(#ppt_x)" calcmode="lin" valueType="num">
                                      <p:cBhvr>
                                        <p:cTn id="29" dur="1230" accel="100000" fill="hold">
                                          <p:stCondLst>
                                            <p:cond delay="770"/>
                                          </p:stCondLst>
                                        </p:cTn>
                                        <p:tgtEl>
                                          <p:spTgt spid="113671">
                                            <p:txEl>
                                              <p:pRg st="2" end="2"/>
                                            </p:txEl>
                                          </p:spTgt>
                                        </p:tgtEl>
                                        <p:attrNameLst>
                                          <p:attrName>ppt_x</p:attrName>
                                        </p:attrNameLst>
                                      </p:cBhvr>
                                    </p:anim>
                                    <p:set>
                                      <p:cBhvr>
                                        <p:cTn id="30" dur="770" fill="hold"/>
                                        <p:tgtEl>
                                          <p:spTgt spid="113671">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113671">
                                            <p:txEl>
                                              <p:pRg st="2" end="2"/>
                                            </p:txEl>
                                          </p:spTgt>
                                        </p:tgtEl>
                                        <p:attrNameLst>
                                          <p:attrName>ppt_y</p:attrName>
                                        </p:attrNameLst>
                                      </p:cBhvr>
                                    </p:anim>
                                  </p:childTnLst>
                                </p:cTn>
                              </p:par>
                              <p:par>
                                <p:cTn id="32" presetID="51" presetClass="entr" presetSubtype="0" fill="hold" nodeType="withEffect">
                                  <p:stCondLst>
                                    <p:cond delay="0"/>
                                  </p:stCondLst>
                                  <p:childTnLst>
                                    <p:set>
                                      <p:cBhvr>
                                        <p:cTn id="33" dur="1" fill="hold">
                                          <p:stCondLst>
                                            <p:cond delay="0"/>
                                          </p:stCondLst>
                                        </p:cTn>
                                        <p:tgtEl>
                                          <p:spTgt spid="113671">
                                            <p:txEl>
                                              <p:pRg st="3" end="3"/>
                                            </p:txEl>
                                          </p:spTgt>
                                        </p:tgtEl>
                                        <p:attrNameLst>
                                          <p:attrName>style.visibility</p:attrName>
                                        </p:attrNameLst>
                                      </p:cBhvr>
                                      <p:to>
                                        <p:strVal val="visible"/>
                                      </p:to>
                                    </p:set>
                                    <p:animEffect transition="in" filter="fade">
                                      <p:cBhvr>
                                        <p:cTn id="34" dur="770" decel="100000"/>
                                        <p:tgtEl>
                                          <p:spTgt spid="113671">
                                            <p:txEl>
                                              <p:pRg st="3" end="3"/>
                                            </p:txEl>
                                          </p:spTgt>
                                        </p:tgtEl>
                                      </p:cBhvr>
                                    </p:animEffect>
                                    <p:animScale>
                                      <p:cBhvr>
                                        <p:cTn id="35" dur="770" decel="100000"/>
                                        <p:tgtEl>
                                          <p:spTgt spid="113671">
                                            <p:txEl>
                                              <p:pRg st="3" end="3"/>
                                            </p:txEl>
                                          </p:spTgt>
                                        </p:tgtEl>
                                      </p:cBhvr>
                                      <p:from x="10000" y="10000"/>
                                      <p:to x="200000" y="450000"/>
                                    </p:animScale>
                                    <p:animScale>
                                      <p:cBhvr>
                                        <p:cTn id="36" dur="1230" accel="100000" fill="hold">
                                          <p:stCondLst>
                                            <p:cond delay="770"/>
                                          </p:stCondLst>
                                        </p:cTn>
                                        <p:tgtEl>
                                          <p:spTgt spid="113671">
                                            <p:txEl>
                                              <p:pRg st="3" end="3"/>
                                            </p:txEl>
                                          </p:spTgt>
                                        </p:tgtEl>
                                      </p:cBhvr>
                                      <p:from x="200000" y="450000"/>
                                      <p:to x="100000" y="100000"/>
                                    </p:animScale>
                                    <p:set>
                                      <p:cBhvr>
                                        <p:cTn id="37" dur="770" fill="hold"/>
                                        <p:tgtEl>
                                          <p:spTgt spid="113671">
                                            <p:txEl>
                                              <p:pRg st="3" end="3"/>
                                            </p:txEl>
                                          </p:spTgt>
                                        </p:tgtEl>
                                        <p:attrNameLst>
                                          <p:attrName>ppt_x</p:attrName>
                                        </p:attrNameLst>
                                      </p:cBhvr>
                                      <p:to>
                                        <p:strVal val="(0.5)"/>
                                      </p:to>
                                    </p:set>
                                    <p:anim from="(0.5)" to="(#ppt_x)" calcmode="lin" valueType="num">
                                      <p:cBhvr>
                                        <p:cTn id="38" dur="1230" accel="100000" fill="hold">
                                          <p:stCondLst>
                                            <p:cond delay="770"/>
                                          </p:stCondLst>
                                        </p:cTn>
                                        <p:tgtEl>
                                          <p:spTgt spid="113671">
                                            <p:txEl>
                                              <p:pRg st="3" end="3"/>
                                            </p:txEl>
                                          </p:spTgt>
                                        </p:tgtEl>
                                        <p:attrNameLst>
                                          <p:attrName>ppt_x</p:attrName>
                                        </p:attrNameLst>
                                      </p:cBhvr>
                                    </p:anim>
                                    <p:set>
                                      <p:cBhvr>
                                        <p:cTn id="39" dur="770" fill="hold"/>
                                        <p:tgtEl>
                                          <p:spTgt spid="113671">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113671">
                                            <p:txEl>
                                              <p:pRg st="3" end="3"/>
                                            </p:txEl>
                                          </p:spTgt>
                                        </p:tgtEl>
                                        <p:attrNameLst>
                                          <p:attrName>ppt_y</p:attrName>
                                        </p:attrNameLst>
                                      </p:cBhvr>
                                    </p:anim>
                                  </p:childTnLst>
                                </p:cTn>
                              </p:par>
                              <p:par>
                                <p:cTn id="41" presetID="51" presetClass="entr" presetSubtype="0" fill="hold" nodeType="withEffect">
                                  <p:stCondLst>
                                    <p:cond delay="0"/>
                                  </p:stCondLst>
                                  <p:childTnLst>
                                    <p:set>
                                      <p:cBhvr>
                                        <p:cTn id="42" dur="1" fill="hold">
                                          <p:stCondLst>
                                            <p:cond delay="0"/>
                                          </p:stCondLst>
                                        </p:cTn>
                                        <p:tgtEl>
                                          <p:spTgt spid="113671">
                                            <p:txEl>
                                              <p:pRg st="4" end="4"/>
                                            </p:txEl>
                                          </p:spTgt>
                                        </p:tgtEl>
                                        <p:attrNameLst>
                                          <p:attrName>style.visibility</p:attrName>
                                        </p:attrNameLst>
                                      </p:cBhvr>
                                      <p:to>
                                        <p:strVal val="visible"/>
                                      </p:to>
                                    </p:set>
                                    <p:animEffect transition="in" filter="fade">
                                      <p:cBhvr>
                                        <p:cTn id="43" dur="770" decel="100000"/>
                                        <p:tgtEl>
                                          <p:spTgt spid="113671">
                                            <p:txEl>
                                              <p:pRg st="4" end="4"/>
                                            </p:txEl>
                                          </p:spTgt>
                                        </p:tgtEl>
                                      </p:cBhvr>
                                    </p:animEffect>
                                    <p:animScale>
                                      <p:cBhvr>
                                        <p:cTn id="44" dur="770" decel="100000"/>
                                        <p:tgtEl>
                                          <p:spTgt spid="113671">
                                            <p:txEl>
                                              <p:pRg st="4" end="4"/>
                                            </p:txEl>
                                          </p:spTgt>
                                        </p:tgtEl>
                                      </p:cBhvr>
                                      <p:from x="10000" y="10000"/>
                                      <p:to x="200000" y="450000"/>
                                    </p:animScale>
                                    <p:animScale>
                                      <p:cBhvr>
                                        <p:cTn id="45" dur="1230" accel="100000" fill="hold">
                                          <p:stCondLst>
                                            <p:cond delay="770"/>
                                          </p:stCondLst>
                                        </p:cTn>
                                        <p:tgtEl>
                                          <p:spTgt spid="113671">
                                            <p:txEl>
                                              <p:pRg st="4" end="4"/>
                                            </p:txEl>
                                          </p:spTgt>
                                        </p:tgtEl>
                                      </p:cBhvr>
                                      <p:from x="200000" y="450000"/>
                                      <p:to x="100000" y="100000"/>
                                    </p:animScale>
                                    <p:set>
                                      <p:cBhvr>
                                        <p:cTn id="46" dur="770" fill="hold"/>
                                        <p:tgtEl>
                                          <p:spTgt spid="113671">
                                            <p:txEl>
                                              <p:pRg st="4" end="4"/>
                                            </p:txEl>
                                          </p:spTgt>
                                        </p:tgtEl>
                                        <p:attrNameLst>
                                          <p:attrName>ppt_x</p:attrName>
                                        </p:attrNameLst>
                                      </p:cBhvr>
                                      <p:to>
                                        <p:strVal val="(0.5)"/>
                                      </p:to>
                                    </p:set>
                                    <p:anim from="(0.5)" to="(#ppt_x)" calcmode="lin" valueType="num">
                                      <p:cBhvr>
                                        <p:cTn id="47" dur="1230" accel="100000" fill="hold">
                                          <p:stCondLst>
                                            <p:cond delay="770"/>
                                          </p:stCondLst>
                                        </p:cTn>
                                        <p:tgtEl>
                                          <p:spTgt spid="113671">
                                            <p:txEl>
                                              <p:pRg st="4" end="4"/>
                                            </p:txEl>
                                          </p:spTgt>
                                        </p:tgtEl>
                                        <p:attrNameLst>
                                          <p:attrName>ppt_x</p:attrName>
                                        </p:attrNameLst>
                                      </p:cBhvr>
                                    </p:anim>
                                    <p:set>
                                      <p:cBhvr>
                                        <p:cTn id="48" dur="770" fill="hold"/>
                                        <p:tgtEl>
                                          <p:spTgt spid="113671">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113671">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685800" y="357166"/>
            <a:ext cx="6870700" cy="1714512"/>
          </a:xfrm>
        </p:spPr>
        <p:txBody>
          <a:bodyPr/>
          <a:lstStyle/>
          <a:p>
            <a:pPr eaLnBrk="1" hangingPunct="1"/>
            <a:r>
              <a:rPr lang="ru-RU" sz="4000" dirty="0" smtClean="0"/>
              <a:t>История происхождения слова </a:t>
            </a:r>
            <a:br>
              <a:rPr lang="ru-RU" sz="4000" dirty="0" smtClean="0"/>
            </a:br>
            <a:r>
              <a:rPr lang="ru-RU" sz="4000" dirty="0" smtClean="0"/>
              <a:t>Сибирь.</a:t>
            </a:r>
          </a:p>
        </p:txBody>
      </p:sp>
      <p:sp>
        <p:nvSpPr>
          <p:cNvPr id="12291" name="Rectangle 3"/>
          <p:cNvSpPr>
            <a:spLocks noGrp="1" noChangeArrowheads="1"/>
          </p:cNvSpPr>
          <p:nvPr>
            <p:ph type="body" sz="half" idx="1"/>
          </p:nvPr>
        </p:nvSpPr>
        <p:spPr>
          <a:xfrm>
            <a:off x="785786" y="2143116"/>
            <a:ext cx="3776663" cy="3243274"/>
          </a:xfrm>
        </p:spPr>
        <p:txBody>
          <a:bodyPr/>
          <a:lstStyle/>
          <a:p>
            <a:pPr eaLnBrk="1" hangingPunct="1">
              <a:lnSpc>
                <a:spcPct val="80000"/>
              </a:lnSpc>
            </a:pPr>
            <a:r>
              <a:rPr lang="ru-RU" sz="1600" dirty="0" smtClean="0"/>
              <a:t>Сибирь-с китайского « Западное захолустье», на картах Азии в 13 веке- показана страна </a:t>
            </a:r>
            <a:r>
              <a:rPr lang="ru-RU" sz="1600" dirty="0" err="1" smtClean="0"/>
              <a:t>Ибир</a:t>
            </a:r>
            <a:r>
              <a:rPr lang="ru-RU" sz="1600" dirty="0" smtClean="0"/>
              <a:t> или </a:t>
            </a:r>
            <a:r>
              <a:rPr lang="ru-RU" sz="1600" dirty="0" err="1" smtClean="0"/>
              <a:t>Сибир</a:t>
            </a:r>
            <a:r>
              <a:rPr lang="ru-RU" sz="1600" dirty="0" smtClean="0"/>
              <a:t> расположенная между Енисеем и Нижней Тунгуской. От монгольского Сибирь- « дремучий лес». Но вероятнее всего что название Сибирь произошло от названия реки « </a:t>
            </a:r>
            <a:r>
              <a:rPr lang="ru-RU" sz="1600" dirty="0" err="1" smtClean="0"/>
              <a:t>Сибирчатаяха</a:t>
            </a:r>
            <a:r>
              <a:rPr lang="ru-RU" sz="1600" dirty="0" smtClean="0"/>
              <a:t>» в переводе с ненецкого « си »-отверстие, дыра, брешь; « перча- возвышенность, « то»-озеро, « </a:t>
            </a:r>
            <a:r>
              <a:rPr lang="ru-RU" sz="1600" dirty="0" err="1" smtClean="0"/>
              <a:t>яха</a:t>
            </a:r>
            <a:r>
              <a:rPr lang="ru-RU" sz="1600" dirty="0" smtClean="0"/>
              <a:t>»- река, </a:t>
            </a:r>
            <a:r>
              <a:rPr lang="ru-RU" sz="1600" dirty="0" err="1" smtClean="0"/>
              <a:t>Сибирчатаяха</a:t>
            </a:r>
            <a:r>
              <a:rPr lang="ru-RU" sz="1600" dirty="0" smtClean="0"/>
              <a:t>- река, вытекающая из бреши на возвышенности.</a:t>
            </a:r>
          </a:p>
        </p:txBody>
      </p:sp>
      <p:sp>
        <p:nvSpPr>
          <p:cNvPr id="12292" name="Rectangle 5"/>
          <p:cNvSpPr>
            <a:spLocks noGrp="1" noChangeArrowheads="1"/>
          </p:cNvSpPr>
          <p:nvPr>
            <p:ph type="body" sz="half" idx="2"/>
          </p:nvPr>
        </p:nvSpPr>
        <p:spPr>
          <a:xfrm>
            <a:off x="4643438" y="2214554"/>
            <a:ext cx="3776662" cy="2600332"/>
          </a:xfrm>
        </p:spPr>
        <p:txBody>
          <a:bodyPr/>
          <a:lstStyle/>
          <a:p>
            <a:pPr eaLnBrk="1" hangingPunct="1">
              <a:lnSpc>
                <a:spcPct val="80000"/>
              </a:lnSpc>
            </a:pPr>
            <a:r>
              <a:rPr lang="ru-RU" sz="1600" dirty="0" smtClean="0"/>
              <a:t>Другой перевод « </a:t>
            </a:r>
            <a:r>
              <a:rPr lang="ru-RU" sz="1600" dirty="0" err="1" smtClean="0"/>
              <a:t>Сидбирць</a:t>
            </a:r>
            <a:r>
              <a:rPr lang="ru-RU" sz="1600" dirty="0" smtClean="0"/>
              <a:t>»- двоиться</a:t>
            </a:r>
          </a:p>
          <a:p>
            <a:pPr eaLnBrk="1" hangingPunct="1">
              <a:lnSpc>
                <a:spcPct val="80000"/>
              </a:lnSpc>
            </a:pPr>
            <a:r>
              <a:rPr lang="ru-RU" sz="1600" dirty="0" err="1" smtClean="0"/>
              <a:t>Сидбирцята</a:t>
            </a:r>
            <a:r>
              <a:rPr lang="ru-RU" sz="1600" dirty="0" smtClean="0"/>
              <a:t> -двоящаяся река (</a:t>
            </a:r>
            <a:r>
              <a:rPr lang="ru-RU" sz="1600" dirty="0" err="1" smtClean="0"/>
              <a:t>яха</a:t>
            </a:r>
            <a:r>
              <a:rPr lang="ru-RU" sz="1600" dirty="0" smtClean="0"/>
              <a:t>)</a:t>
            </a:r>
          </a:p>
          <a:p>
            <a:pPr eaLnBrk="1" hangingPunct="1">
              <a:lnSpc>
                <a:spcPct val="80000"/>
              </a:lnSpc>
            </a:pPr>
            <a:r>
              <a:rPr lang="ru-RU" sz="1600" dirty="0" err="1" smtClean="0"/>
              <a:t>Сибарс</a:t>
            </a:r>
            <a:r>
              <a:rPr lang="ru-RU" sz="1600" dirty="0" smtClean="0"/>
              <a:t> –обильно литься</a:t>
            </a:r>
          </a:p>
          <a:p>
            <a:pPr eaLnBrk="1" hangingPunct="1">
              <a:lnSpc>
                <a:spcPct val="80000"/>
              </a:lnSpc>
            </a:pPr>
            <a:r>
              <a:rPr lang="ru-RU" sz="1600" dirty="0" err="1" smtClean="0"/>
              <a:t>Сибдас</a:t>
            </a:r>
            <a:r>
              <a:rPr lang="ru-RU" sz="1600" dirty="0" smtClean="0"/>
              <a:t>- освободиться от бремени, т.е. </a:t>
            </a:r>
            <a:r>
              <a:rPr lang="ru-RU" sz="1600" dirty="0" err="1" smtClean="0"/>
              <a:t>Сибирчатаяха</a:t>
            </a:r>
            <a:r>
              <a:rPr lang="ru-RU" sz="1600" dirty="0" smtClean="0"/>
              <a:t>-« освободившаяся от берегов, разлившаяся река. Река берет начало в южной части хребта </a:t>
            </a:r>
            <a:r>
              <a:rPr lang="ru-RU" sz="1600" dirty="0" err="1" smtClean="0"/>
              <a:t>Пай-Хой</a:t>
            </a:r>
            <a:r>
              <a:rPr lang="ru-RU" sz="1600" dirty="0" smtClean="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4716463" y="2076450"/>
            <a:ext cx="4032250" cy="3016250"/>
          </a:xfrm>
          <a:prstGeom prst="rect">
            <a:avLst/>
          </a:prstGeom>
          <a:noFill/>
          <a:ln w="9525">
            <a:noFill/>
            <a:miter lim="800000"/>
            <a:headEnd/>
            <a:tailEnd/>
          </a:ln>
        </p:spPr>
        <p:txBody>
          <a:bodyPr anchor="ctr">
            <a:spAutoFit/>
          </a:bodyPr>
          <a:lstStyle/>
          <a:p>
            <a:pPr algn="ctr">
              <a:tabLst>
                <a:tab pos="852488" algn="l"/>
              </a:tabLst>
            </a:pPr>
            <a:r>
              <a:rPr lang="ru-RU" sz="3200" i="1">
                <a:solidFill>
                  <a:srgbClr val="800000"/>
                </a:solidFill>
                <a:latin typeface="Monotype Corsiva" pitchFamily="66" charset="0"/>
              </a:rPr>
              <a:t>Прощай, Москва, Сибирь кругом</a:t>
            </a:r>
            <a:endParaRPr lang="ru-RU" sz="3200">
              <a:solidFill>
                <a:srgbClr val="800000"/>
              </a:solidFill>
              <a:latin typeface="Monotype Corsiva" pitchFamily="66" charset="0"/>
            </a:endParaRPr>
          </a:p>
          <a:p>
            <a:pPr algn="ctr">
              <a:tabLst>
                <a:tab pos="852488" algn="l"/>
              </a:tabLst>
            </a:pPr>
            <a:r>
              <a:rPr lang="ru-RU" sz="3200" i="1">
                <a:solidFill>
                  <a:srgbClr val="800000"/>
                </a:solidFill>
                <a:latin typeface="Monotype Corsiva" pitchFamily="66" charset="0"/>
              </a:rPr>
              <a:t>Живём семьёй единою, </a:t>
            </a:r>
            <a:endParaRPr lang="ru-RU" sz="3200">
              <a:solidFill>
                <a:srgbClr val="800000"/>
              </a:solidFill>
              <a:latin typeface="Monotype Corsiva" pitchFamily="66" charset="0"/>
            </a:endParaRPr>
          </a:p>
          <a:p>
            <a:pPr algn="ctr">
              <a:tabLst>
                <a:tab pos="852488" algn="l"/>
              </a:tabLst>
            </a:pPr>
            <a:r>
              <a:rPr lang="ru-RU" sz="3200" i="1">
                <a:solidFill>
                  <a:srgbClr val="800000"/>
                </a:solidFill>
                <a:latin typeface="Monotype Corsiva" pitchFamily="66" charset="0"/>
              </a:rPr>
              <a:t>Наш новый дом теперь зовём</a:t>
            </a:r>
            <a:endParaRPr lang="ru-RU" sz="3200">
              <a:solidFill>
                <a:srgbClr val="800000"/>
              </a:solidFill>
              <a:latin typeface="Monotype Corsiva" pitchFamily="66" charset="0"/>
            </a:endParaRPr>
          </a:p>
          <a:p>
            <a:pPr algn="ctr">
              <a:tabLst>
                <a:tab pos="852488" algn="l"/>
              </a:tabLst>
            </a:pPr>
            <a:r>
              <a:rPr lang="ru-RU" sz="3200" i="1">
                <a:solidFill>
                  <a:srgbClr val="800000"/>
                </a:solidFill>
                <a:latin typeface="Monotype Corsiva" pitchFamily="66" charset="0"/>
              </a:rPr>
              <a:t>Мы </a:t>
            </a:r>
            <a:r>
              <a:rPr lang="ru-RU" sz="3200" b="1" i="1" u="sng">
                <a:solidFill>
                  <a:srgbClr val="800000"/>
                </a:solidFill>
                <a:latin typeface="Monotype Corsiva" pitchFamily="66" charset="0"/>
              </a:rPr>
              <a:t>«золотой долиною».</a:t>
            </a:r>
          </a:p>
        </p:txBody>
      </p:sp>
      <p:pic>
        <p:nvPicPr>
          <p:cNvPr id="13315" name="Picture 8" descr="39"/>
          <p:cNvPicPr>
            <a:picLocks noChangeAspect="1" noChangeArrowheads="1"/>
          </p:cNvPicPr>
          <p:nvPr/>
        </p:nvPicPr>
        <p:blipFill>
          <a:blip r:embed="rId2"/>
          <a:srcRect/>
          <a:stretch>
            <a:fillRect/>
          </a:stretch>
        </p:blipFill>
        <p:spPr bwMode="auto">
          <a:xfrm>
            <a:off x="468313" y="260350"/>
            <a:ext cx="3959225" cy="3168650"/>
          </a:xfrm>
          <a:prstGeom prst="rect">
            <a:avLst/>
          </a:prstGeom>
          <a:noFill/>
          <a:ln w="9525">
            <a:noFill/>
            <a:miter lim="800000"/>
            <a:headEnd/>
            <a:tailEnd/>
          </a:ln>
        </p:spPr>
      </p:pic>
      <p:pic>
        <p:nvPicPr>
          <p:cNvPr id="13316" name="Picture 13" descr="43"/>
          <p:cNvPicPr>
            <a:picLocks noChangeAspect="1" noChangeArrowheads="1"/>
          </p:cNvPicPr>
          <p:nvPr/>
        </p:nvPicPr>
        <p:blipFill>
          <a:blip r:embed="rId3"/>
          <a:srcRect/>
          <a:stretch>
            <a:fillRect/>
          </a:stretch>
        </p:blipFill>
        <p:spPr bwMode="auto">
          <a:xfrm>
            <a:off x="468313" y="3716338"/>
            <a:ext cx="3887787" cy="280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smtClean="0"/>
              <a:t>Золотая долина!</a:t>
            </a:r>
          </a:p>
        </p:txBody>
      </p:sp>
      <p:sp>
        <p:nvSpPr>
          <p:cNvPr id="14339" name="Rectangle 3"/>
          <p:cNvSpPr>
            <a:spLocks noGrp="1" noChangeArrowheads="1"/>
          </p:cNvSpPr>
          <p:nvPr>
            <p:ph type="body" idx="1"/>
          </p:nvPr>
        </p:nvSpPr>
        <p:spPr/>
        <p:txBody>
          <a:bodyPr/>
          <a:lstStyle/>
          <a:p>
            <a:pPr eaLnBrk="1" hangingPunct="1">
              <a:lnSpc>
                <a:spcPct val="90000"/>
              </a:lnSpc>
            </a:pPr>
            <a:r>
              <a:rPr lang="ru-RU" sz="2400" smtClean="0"/>
              <a:t>В начале 90-х годов ООН оценил богатства недр России в 30 трл.дол, а США – только в 8 трл. дол. Тюменские учёные привели другие, не менее впечатляющие данные: </a:t>
            </a:r>
            <a:r>
              <a:rPr lang="ru-RU" sz="2400" i="1" u="sng" smtClean="0"/>
              <a:t>Национальное природное богатство России, включая все естественные ресурсы, в том числе землю, территорию, составляет 320-380 трл. дол., в расчёте на душу населения в 2 раза больше, чем в США, в 6 раз больше, чем в Германии, в 22 раза больше, чем в Японии.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sz="quarter"/>
          </p:nvPr>
        </p:nvSpPr>
        <p:spPr/>
        <p:txBody>
          <a:bodyPr/>
          <a:lstStyle/>
          <a:p>
            <a:pPr eaLnBrk="1" hangingPunct="1"/>
            <a:r>
              <a:rPr lang="ru-RU" sz="2800" b="1" smtClean="0">
                <a:solidFill>
                  <a:srgbClr val="996633"/>
                </a:solidFill>
                <a:latin typeface="Monotype Corsiva" pitchFamily="66" charset="0"/>
              </a:rPr>
              <a:t>В 16 веке – ценная пушнина</a:t>
            </a:r>
            <a:r>
              <a:rPr lang="ru-RU" sz="2800" smtClean="0">
                <a:solidFill>
                  <a:srgbClr val="996633"/>
                </a:solidFill>
                <a:latin typeface="Monotype Corsiva" pitchFamily="66" charset="0"/>
              </a:rPr>
              <a:t> (песцы, белка, норка), дичь.</a:t>
            </a:r>
            <a:br>
              <a:rPr lang="ru-RU" sz="2800" smtClean="0">
                <a:solidFill>
                  <a:srgbClr val="996633"/>
                </a:solidFill>
                <a:latin typeface="Monotype Corsiva" pitchFamily="66" charset="0"/>
              </a:rPr>
            </a:br>
            <a:endParaRPr lang="ru-RU" sz="2800" smtClean="0">
              <a:solidFill>
                <a:srgbClr val="996633"/>
              </a:solidFill>
              <a:latin typeface="Monotype Corsiva" pitchFamily="66" charset="0"/>
            </a:endParaRPr>
          </a:p>
        </p:txBody>
      </p:sp>
      <p:pic>
        <p:nvPicPr>
          <p:cNvPr id="15363" name="Picture 8" descr="DSC00571"/>
          <p:cNvPicPr>
            <a:picLocks noGrp="1" noChangeAspect="1" noChangeArrowheads="1"/>
          </p:cNvPicPr>
          <p:nvPr>
            <p:ph sz="quarter" idx="1"/>
          </p:nvPr>
        </p:nvPicPr>
        <p:blipFill>
          <a:blip r:embed="rId2"/>
          <a:srcRect/>
          <a:stretch>
            <a:fillRect/>
          </a:stretch>
        </p:blipFill>
        <p:spPr>
          <a:xfrm>
            <a:off x="468313" y="1600200"/>
            <a:ext cx="3959225" cy="2185988"/>
          </a:xfrm>
          <a:noFill/>
        </p:spPr>
      </p:pic>
      <p:pic>
        <p:nvPicPr>
          <p:cNvPr id="15364" name="Picture 10" descr="DSC00574"/>
          <p:cNvPicPr>
            <a:picLocks noGrp="1" noChangeAspect="1" noChangeArrowheads="1"/>
          </p:cNvPicPr>
          <p:nvPr>
            <p:ph sz="quarter" idx="2"/>
          </p:nvPr>
        </p:nvPicPr>
        <p:blipFill>
          <a:blip r:embed="rId3"/>
          <a:srcRect/>
          <a:stretch>
            <a:fillRect/>
          </a:stretch>
        </p:blipFill>
        <p:spPr>
          <a:xfrm>
            <a:off x="4848225" y="1600200"/>
            <a:ext cx="3817938" cy="2200275"/>
          </a:xfrm>
          <a:noFill/>
        </p:spPr>
      </p:pic>
      <p:pic>
        <p:nvPicPr>
          <p:cNvPr id="15365" name="Picture 12" descr="DSC00572"/>
          <p:cNvPicPr>
            <a:picLocks noGrp="1" noChangeAspect="1" noChangeArrowheads="1"/>
          </p:cNvPicPr>
          <p:nvPr>
            <p:ph sz="quarter" idx="3"/>
          </p:nvPr>
        </p:nvPicPr>
        <p:blipFill>
          <a:blip r:embed="rId4"/>
          <a:srcRect/>
          <a:stretch>
            <a:fillRect/>
          </a:stretch>
        </p:blipFill>
        <p:spPr>
          <a:xfrm>
            <a:off x="323850" y="3938588"/>
            <a:ext cx="4103688" cy="2659062"/>
          </a:xfrm>
          <a:noFill/>
        </p:spPr>
      </p:pic>
      <p:pic>
        <p:nvPicPr>
          <p:cNvPr id="15366" name="Picture 14" descr="DSC00570"/>
          <p:cNvPicPr>
            <a:picLocks noGrp="1" noChangeAspect="1" noChangeArrowheads="1"/>
          </p:cNvPicPr>
          <p:nvPr>
            <p:ph sz="quarter" idx="4"/>
          </p:nvPr>
        </p:nvPicPr>
        <p:blipFill>
          <a:blip r:embed="rId5"/>
          <a:srcRect/>
          <a:stretch>
            <a:fillRect/>
          </a:stretch>
        </p:blipFill>
        <p:spPr>
          <a:xfrm>
            <a:off x="4787900" y="3938588"/>
            <a:ext cx="4105275" cy="2586037"/>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sz="quarter"/>
          </p:nvPr>
        </p:nvSpPr>
        <p:spPr/>
        <p:txBody>
          <a:bodyPr/>
          <a:lstStyle/>
          <a:p>
            <a:pPr eaLnBrk="1" hangingPunct="1"/>
            <a:r>
              <a:rPr lang="ru-RU" sz="2400" b="1" smtClean="0">
                <a:solidFill>
                  <a:srgbClr val="FF9900"/>
                </a:solidFill>
                <a:latin typeface="Monotype Corsiva" pitchFamily="66" charset="0"/>
              </a:rPr>
              <a:t>В 18 веке – зерновые и кормовые ресурсы</a:t>
            </a:r>
            <a:r>
              <a:rPr lang="ru-RU" sz="2400" smtClean="0">
                <a:solidFill>
                  <a:srgbClr val="FF9900"/>
                </a:solidFill>
                <a:latin typeface="Monotype Corsiva" pitchFamily="66" charset="0"/>
              </a:rPr>
              <a:t> степной и лесостепной зон</a:t>
            </a:r>
            <a:br>
              <a:rPr lang="ru-RU" sz="2400" smtClean="0">
                <a:solidFill>
                  <a:srgbClr val="FF9900"/>
                </a:solidFill>
                <a:latin typeface="Monotype Corsiva" pitchFamily="66" charset="0"/>
              </a:rPr>
            </a:br>
            <a:r>
              <a:rPr lang="ru-RU" sz="2400" smtClean="0">
                <a:solidFill>
                  <a:srgbClr val="FF9900"/>
                </a:solidFill>
                <a:latin typeface="Monotype Corsiva" pitchFamily="66" charset="0"/>
              </a:rPr>
              <a:t> (На многочисленных обширных займищах (заболоченные низины) Барабинская низменность производилось самое дешёвое сливочное масло в России).</a:t>
            </a:r>
          </a:p>
        </p:txBody>
      </p:sp>
      <p:pic>
        <p:nvPicPr>
          <p:cNvPr id="16387" name="Picture 4" descr="File0233"/>
          <p:cNvPicPr>
            <a:picLocks noGrp="1" noChangeAspect="1" noChangeArrowheads="1"/>
          </p:cNvPicPr>
          <p:nvPr>
            <p:ph sz="quarter" idx="1"/>
          </p:nvPr>
        </p:nvPicPr>
        <p:blipFill>
          <a:blip r:embed="rId2"/>
          <a:srcRect/>
          <a:stretch>
            <a:fillRect/>
          </a:stretch>
        </p:blipFill>
        <p:spPr>
          <a:xfrm>
            <a:off x="477838" y="1774825"/>
            <a:ext cx="3400425" cy="2244725"/>
          </a:xfrm>
          <a:noFill/>
        </p:spPr>
      </p:pic>
      <p:pic>
        <p:nvPicPr>
          <p:cNvPr id="16388" name="Picture 6" descr="Копия (2) File0235"/>
          <p:cNvPicPr>
            <a:picLocks noGrp="1" noChangeAspect="1" noChangeArrowheads="1"/>
          </p:cNvPicPr>
          <p:nvPr>
            <p:ph sz="quarter" idx="2"/>
          </p:nvPr>
        </p:nvPicPr>
        <p:blipFill>
          <a:blip r:embed="rId3"/>
          <a:srcRect/>
          <a:stretch>
            <a:fillRect/>
          </a:stretch>
        </p:blipFill>
        <p:spPr>
          <a:xfrm>
            <a:off x="323850" y="4149725"/>
            <a:ext cx="3671888" cy="2519363"/>
          </a:xfrm>
          <a:noFill/>
        </p:spPr>
      </p:pic>
      <p:pic>
        <p:nvPicPr>
          <p:cNvPr id="16389" name="Picture 10" descr="пшеница"/>
          <p:cNvPicPr>
            <a:picLocks noGrp="1" noChangeAspect="1" noChangeArrowheads="1"/>
          </p:cNvPicPr>
          <p:nvPr>
            <p:ph sz="quarter" idx="4"/>
          </p:nvPr>
        </p:nvPicPr>
        <p:blipFill>
          <a:blip r:embed="rId4"/>
          <a:srcRect/>
          <a:stretch>
            <a:fillRect/>
          </a:stretch>
        </p:blipFill>
        <p:spPr>
          <a:xfrm>
            <a:off x="4211638" y="4130675"/>
            <a:ext cx="4608512" cy="2538413"/>
          </a:xfrm>
          <a:noFill/>
        </p:spPr>
      </p:pic>
      <p:pic>
        <p:nvPicPr>
          <p:cNvPr id="16390" name="Picture 12" descr="коровы"/>
          <p:cNvPicPr>
            <a:picLocks noChangeAspect="1" noChangeArrowheads="1"/>
          </p:cNvPicPr>
          <p:nvPr/>
        </p:nvPicPr>
        <p:blipFill>
          <a:blip r:embed="rId5"/>
          <a:srcRect/>
          <a:stretch>
            <a:fillRect/>
          </a:stretch>
        </p:blipFill>
        <p:spPr bwMode="auto">
          <a:xfrm>
            <a:off x="4211638" y="1773238"/>
            <a:ext cx="4656137" cy="2160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sz="quarter"/>
          </p:nvPr>
        </p:nvSpPr>
        <p:spPr>
          <a:xfrm>
            <a:off x="539750" y="188913"/>
            <a:ext cx="8229600" cy="711200"/>
          </a:xfrm>
        </p:spPr>
        <p:txBody>
          <a:bodyPr/>
          <a:lstStyle/>
          <a:p>
            <a:pPr eaLnBrk="1" hangingPunct="1"/>
            <a:r>
              <a:rPr lang="ru-RU" sz="2800" b="1" smtClean="0">
                <a:solidFill>
                  <a:srgbClr val="0000FF"/>
                </a:solidFill>
                <a:latin typeface="Monotype Corsiva" pitchFamily="66" charset="0"/>
              </a:rPr>
              <a:t>В 20 век</a:t>
            </a:r>
          </a:p>
        </p:txBody>
      </p:sp>
      <p:pic>
        <p:nvPicPr>
          <p:cNvPr id="17411" name="Picture 4" descr="CAQV4XUB"/>
          <p:cNvPicPr>
            <a:picLocks noGrp="1" noChangeAspect="1" noChangeArrowheads="1"/>
          </p:cNvPicPr>
          <p:nvPr>
            <p:ph sz="quarter" idx="1"/>
          </p:nvPr>
        </p:nvPicPr>
        <p:blipFill>
          <a:blip r:embed="rId2"/>
          <a:srcRect/>
          <a:stretch>
            <a:fillRect/>
          </a:stretch>
        </p:blipFill>
        <p:spPr>
          <a:xfrm>
            <a:off x="468313" y="981075"/>
            <a:ext cx="3887787" cy="2347913"/>
          </a:xfrm>
          <a:noFill/>
        </p:spPr>
      </p:pic>
      <p:pic>
        <p:nvPicPr>
          <p:cNvPr id="17412" name="Picture 6" descr="CAT7BYM1"/>
          <p:cNvPicPr>
            <a:picLocks noGrp="1" noChangeAspect="1" noChangeArrowheads="1"/>
          </p:cNvPicPr>
          <p:nvPr>
            <p:ph sz="quarter" idx="2"/>
          </p:nvPr>
        </p:nvPicPr>
        <p:blipFill>
          <a:blip r:embed="rId3"/>
          <a:srcRect/>
          <a:stretch>
            <a:fillRect/>
          </a:stretch>
        </p:blipFill>
        <p:spPr>
          <a:xfrm>
            <a:off x="5076825" y="4005263"/>
            <a:ext cx="3671888" cy="2447925"/>
          </a:xfrm>
          <a:noFill/>
        </p:spPr>
      </p:pic>
      <p:pic>
        <p:nvPicPr>
          <p:cNvPr id="17413" name="Picture 8" descr="длорп"/>
          <p:cNvPicPr>
            <a:picLocks noGrp="1" noChangeAspect="1" noChangeArrowheads="1"/>
          </p:cNvPicPr>
          <p:nvPr>
            <p:ph sz="quarter" idx="3"/>
          </p:nvPr>
        </p:nvPicPr>
        <p:blipFill>
          <a:blip r:embed="rId4"/>
          <a:srcRect/>
          <a:stretch>
            <a:fillRect/>
          </a:stretch>
        </p:blipFill>
        <p:spPr>
          <a:xfrm>
            <a:off x="468313" y="3941763"/>
            <a:ext cx="3816350" cy="2582862"/>
          </a:xfrm>
          <a:noFill/>
        </p:spPr>
      </p:pic>
      <p:pic>
        <p:nvPicPr>
          <p:cNvPr id="17414" name="Picture 10" descr="39"/>
          <p:cNvPicPr>
            <a:picLocks noGrp="1" noChangeAspect="1" noChangeArrowheads="1"/>
          </p:cNvPicPr>
          <p:nvPr>
            <p:ph sz="quarter" idx="4"/>
          </p:nvPr>
        </p:nvPicPr>
        <p:blipFill>
          <a:blip r:embed="rId5"/>
          <a:srcRect/>
          <a:stretch>
            <a:fillRect/>
          </a:stretch>
        </p:blipFill>
        <p:spPr>
          <a:xfrm>
            <a:off x="5003800" y="981075"/>
            <a:ext cx="3744913" cy="2376488"/>
          </a:xfrm>
          <a:noFill/>
        </p:spPr>
      </p:pic>
      <p:sp>
        <p:nvSpPr>
          <p:cNvPr id="17415" name="WordArt 12"/>
          <p:cNvSpPr>
            <a:spLocks noChangeArrowheads="1" noChangeShapeType="1" noTextEdit="1"/>
          </p:cNvSpPr>
          <p:nvPr/>
        </p:nvSpPr>
        <p:spPr bwMode="auto">
          <a:xfrm>
            <a:off x="1116013" y="2349500"/>
            <a:ext cx="7272337" cy="2879725"/>
          </a:xfrm>
          <a:prstGeom prst="rect">
            <a:avLst/>
          </a:prstGeom>
        </p:spPr>
        <p:txBody>
          <a:bodyPr wrap="none" fromWordArt="1">
            <a:prstTxWarp prst="textWave1">
              <a:avLst>
                <a:gd name="adj1" fmla="val 13005"/>
                <a:gd name="adj2" fmla="val 0"/>
              </a:avLst>
            </a:prstTxWarp>
          </a:bodyPr>
          <a:lstStyle/>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Тайга-ценная древесина</a:t>
            </a:r>
          </a:p>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Тундра-пастбище оленей</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sz="quarter"/>
          </p:nvPr>
        </p:nvSpPr>
        <p:spPr/>
        <p:txBody>
          <a:bodyPr/>
          <a:lstStyle/>
          <a:p>
            <a:pPr eaLnBrk="1" hangingPunct="1"/>
            <a:r>
              <a:rPr lang="ru-RU" sz="2800" b="1" smtClean="0">
                <a:latin typeface="Monotype Corsiva" pitchFamily="66" charset="0"/>
              </a:rPr>
              <a:t>В середине 20 века (50 – 60г.) – минеральные ресурсы.</a:t>
            </a:r>
            <a:br>
              <a:rPr lang="ru-RU" sz="2800" b="1" smtClean="0">
                <a:latin typeface="Monotype Corsiva" pitchFamily="66" charset="0"/>
              </a:rPr>
            </a:br>
            <a:endParaRPr lang="ru-RU" sz="2800" b="1" smtClean="0">
              <a:latin typeface="Monotype Corsiva" pitchFamily="66" charset="0"/>
            </a:endParaRPr>
          </a:p>
        </p:txBody>
      </p:sp>
      <p:pic>
        <p:nvPicPr>
          <p:cNvPr id="18435" name="Picture 4" descr="1"/>
          <p:cNvPicPr>
            <a:picLocks noGrp="1" noChangeAspect="1" noChangeArrowheads="1"/>
          </p:cNvPicPr>
          <p:nvPr>
            <p:ph sz="quarter" idx="1"/>
          </p:nvPr>
        </p:nvPicPr>
        <p:blipFill>
          <a:blip r:embed="rId2"/>
          <a:srcRect/>
          <a:stretch>
            <a:fillRect/>
          </a:stretch>
        </p:blipFill>
        <p:spPr>
          <a:xfrm>
            <a:off x="468313" y="908050"/>
            <a:ext cx="6048375" cy="3668713"/>
          </a:xfrm>
          <a:noFill/>
        </p:spPr>
      </p:pic>
      <p:pic>
        <p:nvPicPr>
          <p:cNvPr id="18436" name="Picture 6" descr="12"/>
          <p:cNvPicPr>
            <a:picLocks noGrp="1" noChangeAspect="1" noChangeArrowheads="1"/>
          </p:cNvPicPr>
          <p:nvPr>
            <p:ph sz="quarter" idx="2"/>
          </p:nvPr>
        </p:nvPicPr>
        <p:blipFill>
          <a:blip r:embed="rId3"/>
          <a:srcRect/>
          <a:stretch>
            <a:fillRect/>
          </a:stretch>
        </p:blipFill>
        <p:spPr>
          <a:xfrm>
            <a:off x="4716463" y="1700213"/>
            <a:ext cx="3956050" cy="2533650"/>
          </a:xfrm>
          <a:noFill/>
        </p:spPr>
      </p:pic>
      <p:pic>
        <p:nvPicPr>
          <p:cNvPr id="18437" name="Picture 8" descr="3"/>
          <p:cNvPicPr>
            <a:picLocks noGrp="1" noChangeAspect="1" noChangeArrowheads="1"/>
          </p:cNvPicPr>
          <p:nvPr>
            <p:ph sz="quarter" idx="3"/>
          </p:nvPr>
        </p:nvPicPr>
        <p:blipFill>
          <a:blip r:embed="rId4"/>
          <a:srcRect/>
          <a:stretch>
            <a:fillRect/>
          </a:stretch>
        </p:blipFill>
        <p:spPr>
          <a:xfrm>
            <a:off x="323850" y="4292600"/>
            <a:ext cx="4176713" cy="2060575"/>
          </a:xfrm>
          <a:noFill/>
        </p:spPr>
      </p:pic>
      <p:pic>
        <p:nvPicPr>
          <p:cNvPr id="18438" name="Picture 10" descr="000"/>
          <p:cNvPicPr>
            <a:picLocks noGrp="1" noChangeAspect="1" noChangeArrowheads="1"/>
          </p:cNvPicPr>
          <p:nvPr>
            <p:ph sz="quarter" idx="4"/>
          </p:nvPr>
        </p:nvPicPr>
        <p:blipFill>
          <a:blip r:embed="rId5"/>
          <a:srcRect/>
          <a:stretch>
            <a:fillRect/>
          </a:stretch>
        </p:blipFill>
        <p:spPr>
          <a:xfrm>
            <a:off x="4716463" y="4221163"/>
            <a:ext cx="4032250" cy="2200275"/>
          </a:xfrm>
          <a:noFill/>
        </p:spPr>
      </p:pic>
      <p:sp>
        <p:nvSpPr>
          <p:cNvPr id="18439" name="WordArt 12"/>
          <p:cNvSpPr>
            <a:spLocks noChangeArrowheads="1" noChangeShapeType="1" noTextEdit="1"/>
          </p:cNvSpPr>
          <p:nvPr/>
        </p:nvSpPr>
        <p:spPr bwMode="auto">
          <a:xfrm>
            <a:off x="1835150" y="2997200"/>
            <a:ext cx="4824413" cy="1727200"/>
          </a:xfrm>
          <a:prstGeom prst="rect">
            <a:avLst/>
          </a:prstGeom>
        </p:spPr>
        <p:txBody>
          <a:bodyPr wrap="none" fromWordArt="1">
            <a:prstTxWarp prst="textWave1">
              <a:avLst>
                <a:gd name="adj1" fmla="val 13005"/>
                <a:gd name="adj2" fmla="val 0"/>
              </a:avLst>
            </a:prstTxWarp>
          </a:bodyPr>
          <a:lstStyle/>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Нефть- 58%</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4"/>
          <p:cNvSpPr>
            <a:spLocks noGrp="1" noChangeArrowheads="1"/>
          </p:cNvSpPr>
          <p:nvPr>
            <p:ph type="title" sz="quarter"/>
          </p:nvPr>
        </p:nvSpPr>
        <p:spPr>
          <a:xfrm>
            <a:off x="457200" y="274638"/>
            <a:ext cx="8229600" cy="760412"/>
          </a:xfrm>
        </p:spPr>
        <p:txBody>
          <a:bodyPr/>
          <a:lstStyle/>
          <a:p>
            <a:pPr eaLnBrk="1" hangingPunct="1"/>
            <a:r>
              <a:rPr lang="ru-RU" sz="3600" b="1" u="sng" smtClean="0"/>
              <a:t>Газ –78 %</a:t>
            </a:r>
          </a:p>
        </p:txBody>
      </p:sp>
      <p:pic>
        <p:nvPicPr>
          <p:cNvPr id="19459" name="Picture 4" descr="CA3N1BMN"/>
          <p:cNvPicPr>
            <a:picLocks noGrp="1" noChangeAspect="1" noChangeArrowheads="1"/>
          </p:cNvPicPr>
          <p:nvPr>
            <p:ph sz="quarter" idx="1"/>
          </p:nvPr>
        </p:nvPicPr>
        <p:blipFill>
          <a:blip r:embed="rId2"/>
          <a:srcRect/>
          <a:stretch>
            <a:fillRect/>
          </a:stretch>
        </p:blipFill>
        <p:spPr>
          <a:xfrm>
            <a:off x="323850" y="1125538"/>
            <a:ext cx="4176713" cy="2447925"/>
          </a:xfrm>
          <a:noFill/>
        </p:spPr>
      </p:pic>
      <p:pic>
        <p:nvPicPr>
          <p:cNvPr id="19460" name="Picture 7" descr="CA6BCPYN"/>
          <p:cNvPicPr>
            <a:picLocks noGrp="1" noChangeAspect="1" noChangeArrowheads="1"/>
          </p:cNvPicPr>
          <p:nvPr>
            <p:ph sz="quarter" idx="2"/>
          </p:nvPr>
        </p:nvPicPr>
        <p:blipFill>
          <a:blip r:embed="rId3"/>
          <a:srcRect/>
          <a:stretch>
            <a:fillRect/>
          </a:stretch>
        </p:blipFill>
        <p:spPr>
          <a:xfrm>
            <a:off x="5148263" y="908050"/>
            <a:ext cx="3802062" cy="2736850"/>
          </a:xfrm>
          <a:noFill/>
        </p:spPr>
      </p:pic>
      <p:pic>
        <p:nvPicPr>
          <p:cNvPr id="19461" name="Picture 10" descr="CA4Z2D4J"/>
          <p:cNvPicPr>
            <a:picLocks noGrp="1" noChangeAspect="1" noChangeArrowheads="1"/>
          </p:cNvPicPr>
          <p:nvPr>
            <p:ph sz="quarter" idx="3"/>
          </p:nvPr>
        </p:nvPicPr>
        <p:blipFill>
          <a:blip r:embed="rId4"/>
          <a:srcRect/>
          <a:stretch>
            <a:fillRect/>
          </a:stretch>
        </p:blipFill>
        <p:spPr>
          <a:xfrm>
            <a:off x="323850" y="3860800"/>
            <a:ext cx="4176713" cy="2663825"/>
          </a:xfrm>
          <a:noFill/>
        </p:spPr>
      </p:pic>
      <p:pic>
        <p:nvPicPr>
          <p:cNvPr id="19462" name="Picture 13" descr="CAQZ0DYR"/>
          <p:cNvPicPr>
            <a:picLocks noGrp="1" noChangeAspect="1" noChangeArrowheads="1"/>
          </p:cNvPicPr>
          <p:nvPr>
            <p:ph sz="quarter" idx="4"/>
          </p:nvPr>
        </p:nvPicPr>
        <p:blipFill>
          <a:blip r:embed="rId5"/>
          <a:srcRect/>
          <a:stretch>
            <a:fillRect/>
          </a:stretch>
        </p:blipFill>
        <p:spPr>
          <a:xfrm>
            <a:off x="4932363" y="3860800"/>
            <a:ext cx="3887787" cy="2663825"/>
          </a:xfr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ru-RU" b="1" u="sng" smtClean="0"/>
              <a:t>Уголь - 42,7%</a:t>
            </a:r>
          </a:p>
        </p:txBody>
      </p:sp>
      <p:pic>
        <p:nvPicPr>
          <p:cNvPr id="20483" name="Picture 7" descr="гнгн"/>
          <p:cNvPicPr>
            <a:picLocks noGrp="1" noChangeAspect="1" noChangeArrowheads="1"/>
          </p:cNvPicPr>
          <p:nvPr>
            <p:ph sz="half" idx="1"/>
          </p:nvPr>
        </p:nvPicPr>
        <p:blipFill>
          <a:blip r:embed="rId2"/>
          <a:srcRect/>
          <a:stretch>
            <a:fillRect/>
          </a:stretch>
        </p:blipFill>
        <p:spPr>
          <a:xfrm>
            <a:off x="250825" y="1268413"/>
            <a:ext cx="4608513" cy="2592387"/>
          </a:xfrm>
          <a:noFill/>
        </p:spPr>
      </p:pic>
      <p:pic>
        <p:nvPicPr>
          <p:cNvPr id="20484" name="Picture 9" descr="пир"/>
          <p:cNvPicPr>
            <a:picLocks noGrp="1" noChangeAspect="1" noChangeArrowheads="1"/>
          </p:cNvPicPr>
          <p:nvPr>
            <p:ph sz="quarter" idx="2"/>
          </p:nvPr>
        </p:nvPicPr>
        <p:blipFill>
          <a:blip r:embed="rId3"/>
          <a:srcRect/>
          <a:stretch>
            <a:fillRect/>
          </a:stretch>
        </p:blipFill>
        <p:spPr>
          <a:xfrm>
            <a:off x="5364163" y="1268413"/>
            <a:ext cx="3529012" cy="2305050"/>
          </a:xfrm>
          <a:noFill/>
        </p:spPr>
      </p:pic>
      <p:pic>
        <p:nvPicPr>
          <p:cNvPr id="20485" name="Picture 5" descr="CARTLVIE"/>
          <p:cNvPicPr>
            <a:picLocks noGrp="1" noChangeAspect="1" noChangeArrowheads="1"/>
          </p:cNvPicPr>
          <p:nvPr>
            <p:ph idx="4294967295"/>
          </p:nvPr>
        </p:nvPicPr>
        <p:blipFill>
          <a:blip r:embed="rId4"/>
          <a:srcRect/>
          <a:stretch>
            <a:fillRect/>
          </a:stretch>
        </p:blipFill>
        <p:spPr>
          <a:xfrm>
            <a:off x="5292725" y="3933825"/>
            <a:ext cx="3600450" cy="2590800"/>
          </a:xfrm>
          <a:noFill/>
        </p:spPr>
      </p:pic>
      <p:pic>
        <p:nvPicPr>
          <p:cNvPr id="20486" name="Picture 11" descr="ть"/>
          <p:cNvPicPr>
            <a:picLocks noGrp="1" noChangeAspect="1" noChangeArrowheads="1"/>
          </p:cNvPicPr>
          <p:nvPr>
            <p:ph sz="quarter" idx="3"/>
          </p:nvPr>
        </p:nvPicPr>
        <p:blipFill>
          <a:blip r:embed="rId5"/>
          <a:srcRect/>
          <a:stretch>
            <a:fillRect/>
          </a:stretch>
        </p:blipFill>
        <p:spPr>
          <a:xfrm>
            <a:off x="323850" y="4149725"/>
            <a:ext cx="4392613" cy="2447925"/>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827088" y="908050"/>
            <a:ext cx="8007350" cy="5403850"/>
          </a:xfrm>
        </p:spPr>
        <p:txBody>
          <a:bodyPr/>
          <a:lstStyle/>
          <a:p>
            <a:pPr eaLnBrk="1" hangingPunct="1">
              <a:lnSpc>
                <a:spcPct val="80000"/>
              </a:lnSpc>
            </a:pPr>
            <a:r>
              <a:rPr lang="ru-RU" sz="2400" b="1" smtClean="0">
                <a:solidFill>
                  <a:srgbClr val="0000FF"/>
                </a:solidFill>
                <a:latin typeface="Monotype Corsiva" pitchFamily="66" charset="0"/>
              </a:rPr>
              <a:t>Торф</a:t>
            </a:r>
            <a:r>
              <a:rPr lang="ru-RU" sz="2400" smtClean="0">
                <a:solidFill>
                  <a:srgbClr val="0000FF"/>
                </a:solidFill>
                <a:latin typeface="Monotype Corsiva" pitchFamily="66" charset="0"/>
              </a:rPr>
              <a:t> – 100млр. т.</a:t>
            </a:r>
          </a:p>
          <a:p>
            <a:pPr eaLnBrk="1" hangingPunct="1">
              <a:lnSpc>
                <a:spcPct val="80000"/>
              </a:lnSpc>
            </a:pPr>
            <a:r>
              <a:rPr lang="ru-RU" sz="2400" b="1" smtClean="0">
                <a:solidFill>
                  <a:srgbClr val="0000FF"/>
                </a:solidFill>
                <a:latin typeface="Monotype Corsiva" pitchFamily="66" charset="0"/>
              </a:rPr>
              <a:t>Гидроресурсы </a:t>
            </a:r>
            <a:r>
              <a:rPr lang="ru-RU" sz="2400" smtClean="0">
                <a:solidFill>
                  <a:srgbClr val="0000FF"/>
                </a:solidFill>
                <a:latin typeface="Monotype Corsiva" pitchFamily="66" charset="0"/>
              </a:rPr>
              <a:t>150 млр. квт. ч.</a:t>
            </a:r>
          </a:p>
          <a:p>
            <a:pPr eaLnBrk="1" hangingPunct="1">
              <a:lnSpc>
                <a:spcPct val="80000"/>
              </a:lnSpc>
            </a:pPr>
            <a:r>
              <a:rPr lang="ru-RU" sz="2400" b="1" smtClean="0">
                <a:solidFill>
                  <a:srgbClr val="0000FF"/>
                </a:solidFill>
                <a:latin typeface="Monotype Corsiva" pitchFamily="66" charset="0"/>
              </a:rPr>
              <a:t>Геотермальная энергетика</a:t>
            </a:r>
          </a:p>
          <a:p>
            <a:pPr eaLnBrk="1" hangingPunct="1">
              <a:lnSpc>
                <a:spcPct val="80000"/>
              </a:lnSpc>
            </a:pPr>
            <a:r>
              <a:rPr lang="ru-RU" sz="2400" b="1" smtClean="0">
                <a:solidFill>
                  <a:srgbClr val="0000FF"/>
                </a:solidFill>
                <a:latin typeface="Monotype Corsiva" pitchFamily="66" charset="0"/>
              </a:rPr>
              <a:t>Железные руды-4,5 млрд.т</a:t>
            </a:r>
          </a:p>
          <a:p>
            <a:pPr eaLnBrk="1" hangingPunct="1">
              <a:lnSpc>
                <a:spcPct val="80000"/>
              </a:lnSpc>
            </a:pPr>
            <a:r>
              <a:rPr lang="ru-RU" sz="2400" b="1" smtClean="0">
                <a:solidFill>
                  <a:srgbClr val="0000FF"/>
                </a:solidFill>
                <a:latin typeface="Monotype Corsiva" pitchFamily="66" charset="0"/>
              </a:rPr>
              <a:t>Марганцевые руды</a:t>
            </a:r>
            <a:r>
              <a:rPr lang="ru-RU" sz="2400" smtClean="0">
                <a:solidFill>
                  <a:srgbClr val="0000FF"/>
                </a:solidFill>
                <a:latin typeface="Monotype Corsiva" pitchFamily="66" charset="0"/>
              </a:rPr>
              <a:t> – Кемеровская обл. – Усинское месторождение</a:t>
            </a:r>
          </a:p>
          <a:p>
            <a:pPr eaLnBrk="1" hangingPunct="1">
              <a:lnSpc>
                <a:spcPct val="80000"/>
              </a:lnSpc>
            </a:pPr>
            <a:r>
              <a:rPr lang="ru-RU" sz="2400" smtClean="0">
                <a:solidFill>
                  <a:srgbClr val="0000FF"/>
                </a:solidFill>
                <a:latin typeface="Monotype Corsiva" pitchFamily="66" charset="0"/>
              </a:rPr>
              <a:t>                                     Алтайский край – (Ахтаинское местор. ртути)</a:t>
            </a:r>
          </a:p>
          <a:p>
            <a:pPr eaLnBrk="1" hangingPunct="1">
              <a:lnSpc>
                <a:spcPct val="80000"/>
              </a:lnSpc>
            </a:pPr>
            <a:r>
              <a:rPr lang="ru-RU" sz="2400" b="1" smtClean="0">
                <a:solidFill>
                  <a:srgbClr val="0000FF"/>
                </a:solidFill>
                <a:latin typeface="Monotype Corsiva" pitchFamily="66" charset="0"/>
              </a:rPr>
              <a:t> Сода и соль</a:t>
            </a:r>
            <a:r>
              <a:rPr lang="ru-RU" sz="2400" smtClean="0">
                <a:solidFill>
                  <a:srgbClr val="0000FF"/>
                </a:solidFill>
                <a:latin typeface="Monotype Corsiva" pitchFamily="66" charset="0"/>
              </a:rPr>
              <a:t> – в озёрах Кулундинской степи</a:t>
            </a:r>
          </a:p>
          <a:p>
            <a:pPr eaLnBrk="1" hangingPunct="1">
              <a:lnSpc>
                <a:spcPct val="80000"/>
              </a:lnSpc>
            </a:pPr>
            <a:r>
              <a:rPr lang="ru-RU" sz="2400" b="1" smtClean="0">
                <a:solidFill>
                  <a:srgbClr val="0000FF"/>
                </a:solidFill>
                <a:latin typeface="Monotype Corsiva" pitchFamily="66" charset="0"/>
              </a:rPr>
              <a:t>Известняки</a:t>
            </a:r>
            <a:r>
              <a:rPr lang="ru-RU" sz="2400" smtClean="0">
                <a:solidFill>
                  <a:srgbClr val="0000FF"/>
                </a:solidFill>
                <a:latin typeface="Monotype Corsiva" pitchFamily="66" charset="0"/>
              </a:rPr>
              <a:t> – Новосибирск и Кемеровская Область</a:t>
            </a:r>
          </a:p>
          <a:p>
            <a:pPr eaLnBrk="1" hangingPunct="1">
              <a:lnSpc>
                <a:spcPct val="80000"/>
              </a:lnSpc>
            </a:pPr>
            <a:r>
              <a:rPr lang="ru-RU" sz="2400" b="1" smtClean="0">
                <a:solidFill>
                  <a:srgbClr val="0000FF"/>
                </a:solidFill>
                <a:latin typeface="Monotype Corsiva" pitchFamily="66" charset="0"/>
              </a:rPr>
              <a:t>Фосфориты</a:t>
            </a:r>
            <a:r>
              <a:rPr lang="ru-RU" sz="2400" smtClean="0">
                <a:solidFill>
                  <a:srgbClr val="0000FF"/>
                </a:solidFill>
                <a:latin typeface="Monotype Corsiva" pitchFamily="66" charset="0"/>
              </a:rPr>
              <a:t> – Горно – Шорский бассейн</a:t>
            </a:r>
          </a:p>
          <a:p>
            <a:pPr eaLnBrk="1" hangingPunct="1">
              <a:lnSpc>
                <a:spcPct val="80000"/>
              </a:lnSpc>
            </a:pPr>
            <a:r>
              <a:rPr lang="ru-RU" sz="2400" b="1" smtClean="0">
                <a:solidFill>
                  <a:srgbClr val="0000FF"/>
                </a:solidFill>
                <a:latin typeface="Monotype Corsiva" pitchFamily="66" charset="0"/>
              </a:rPr>
              <a:t>Лес</a:t>
            </a:r>
            <a:r>
              <a:rPr lang="ru-RU" sz="2400" smtClean="0">
                <a:solidFill>
                  <a:srgbClr val="0000FF"/>
                </a:solidFill>
                <a:latin typeface="Monotype Corsiva" pitchFamily="66" charset="0"/>
              </a:rPr>
              <a:t> – 146 млн. га. 12 % - запасы России.</a:t>
            </a:r>
          </a:p>
          <a:p>
            <a:pPr eaLnBrk="1" hangingPunct="1">
              <a:lnSpc>
                <a:spcPct val="80000"/>
              </a:lnSpc>
            </a:pPr>
            <a:r>
              <a:rPr lang="ru-RU" sz="2400" smtClean="0">
                <a:solidFill>
                  <a:srgbClr val="0000FF"/>
                </a:solidFill>
                <a:latin typeface="Monotype Corsiva" pitchFamily="66" charset="0"/>
              </a:rPr>
              <a:t>                                          Томская, Тюменская, Алтай и Кемеровская обл.</a:t>
            </a:r>
          </a:p>
          <a:p>
            <a:pPr eaLnBrk="1" hangingPunct="1">
              <a:lnSpc>
                <a:spcPct val="80000"/>
              </a:lnSpc>
            </a:pPr>
            <a:r>
              <a:rPr lang="ru-RU" sz="2400" b="1" smtClean="0">
                <a:solidFill>
                  <a:srgbClr val="0000FF"/>
                </a:solidFill>
                <a:latin typeface="Monotype Corsiva" pitchFamily="66" charset="0"/>
              </a:rPr>
              <a:t>С/Х земель 36 млн. га.:</a:t>
            </a:r>
            <a:r>
              <a:rPr lang="ru-RU" sz="2400" smtClean="0">
                <a:solidFill>
                  <a:srgbClr val="0000FF"/>
                </a:solidFill>
                <a:latin typeface="Monotype Corsiva" pitchFamily="66" charset="0"/>
              </a:rPr>
              <a:t> пашня 19,7 млн. га</a:t>
            </a:r>
          </a:p>
          <a:p>
            <a:pPr eaLnBrk="1" hangingPunct="1">
              <a:lnSpc>
                <a:spcPct val="80000"/>
              </a:lnSpc>
            </a:pPr>
            <a:r>
              <a:rPr lang="ru-RU" sz="2400" smtClean="0">
                <a:solidFill>
                  <a:srgbClr val="0000FF"/>
                </a:solidFill>
                <a:latin typeface="Monotype Corsiva" pitchFamily="66" charset="0"/>
              </a:rPr>
              <a:t>	                  пастбища 8,8 млн. га</a:t>
            </a:r>
          </a:p>
          <a:p>
            <a:pPr eaLnBrk="1" hangingPunct="1">
              <a:lnSpc>
                <a:spcPct val="80000"/>
              </a:lnSpc>
            </a:pPr>
            <a:endParaRPr lang="ru-RU" sz="2400" smtClean="0">
              <a:solidFill>
                <a:srgbClr val="0000FF"/>
              </a:solidFill>
              <a:latin typeface="Monotype Corsiva"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длооо"/>
          <p:cNvPicPr>
            <a:picLocks noGrp="1" noChangeAspect="1" noChangeArrowheads="1"/>
          </p:cNvPicPr>
          <p:nvPr>
            <p:ph sz="quarter" idx="1"/>
          </p:nvPr>
        </p:nvPicPr>
        <p:blipFill>
          <a:blip r:embed="rId2"/>
          <a:srcRect/>
          <a:stretch>
            <a:fillRect/>
          </a:stretch>
        </p:blipFill>
        <p:spPr>
          <a:xfrm>
            <a:off x="323850" y="188913"/>
            <a:ext cx="4103688" cy="3095625"/>
          </a:xfrm>
          <a:noFill/>
        </p:spPr>
      </p:pic>
      <p:pic>
        <p:nvPicPr>
          <p:cNvPr id="22531" name="Picture 11" descr="эжщд"/>
          <p:cNvPicPr>
            <a:picLocks noGrp="1" noChangeAspect="1" noChangeArrowheads="1"/>
          </p:cNvPicPr>
          <p:nvPr>
            <p:ph sz="quarter" idx="2"/>
          </p:nvPr>
        </p:nvPicPr>
        <p:blipFill>
          <a:blip r:embed="rId3"/>
          <a:srcRect/>
          <a:stretch>
            <a:fillRect/>
          </a:stretch>
        </p:blipFill>
        <p:spPr>
          <a:xfrm>
            <a:off x="4643438" y="188913"/>
            <a:ext cx="4176712" cy="3095625"/>
          </a:xfrm>
          <a:noFill/>
        </p:spPr>
      </p:pic>
      <p:pic>
        <p:nvPicPr>
          <p:cNvPr id="22532" name="Picture 13" descr="ждло"/>
          <p:cNvPicPr>
            <a:picLocks noGrp="1" noChangeAspect="1" noChangeArrowheads="1"/>
          </p:cNvPicPr>
          <p:nvPr>
            <p:ph sz="quarter" idx="3"/>
          </p:nvPr>
        </p:nvPicPr>
        <p:blipFill>
          <a:blip r:embed="rId4"/>
          <a:srcRect/>
          <a:stretch>
            <a:fillRect/>
          </a:stretch>
        </p:blipFill>
        <p:spPr>
          <a:xfrm>
            <a:off x="468313" y="3789363"/>
            <a:ext cx="3743325" cy="2808287"/>
          </a:xfrm>
          <a:noFill/>
        </p:spPr>
      </p:pic>
      <p:pic>
        <p:nvPicPr>
          <p:cNvPr id="22533" name="Picture 16" descr="жддл"/>
          <p:cNvPicPr>
            <a:picLocks noGrp="1" noChangeAspect="1" noChangeArrowheads="1"/>
          </p:cNvPicPr>
          <p:nvPr>
            <p:ph sz="quarter" idx="4"/>
          </p:nvPr>
        </p:nvPicPr>
        <p:blipFill>
          <a:blip r:embed="rId5"/>
          <a:srcRect/>
          <a:stretch>
            <a:fillRect/>
          </a:stretch>
        </p:blipFill>
        <p:spPr>
          <a:xfrm>
            <a:off x="4643438" y="3933825"/>
            <a:ext cx="4105275" cy="2374900"/>
          </a:xfrm>
          <a:noFill/>
        </p:spPr>
      </p:pic>
      <p:sp>
        <p:nvSpPr>
          <p:cNvPr id="22534" name="WordArt 19"/>
          <p:cNvSpPr>
            <a:spLocks noChangeArrowheads="1" noChangeShapeType="1" noTextEdit="1"/>
          </p:cNvSpPr>
          <p:nvPr/>
        </p:nvSpPr>
        <p:spPr bwMode="auto">
          <a:xfrm>
            <a:off x="611188" y="3071813"/>
            <a:ext cx="7921625" cy="1149350"/>
          </a:xfrm>
          <a:prstGeom prst="rect">
            <a:avLst/>
          </a:prstGeom>
        </p:spPr>
        <p:txBody>
          <a:bodyPr wrap="none" fromWordArt="1">
            <a:prstTxWarp prst="textWave1">
              <a:avLst>
                <a:gd name="adj1" fmla="val 13005"/>
                <a:gd name="adj2" fmla="val 0"/>
              </a:avLst>
            </a:prstTxWarp>
          </a:bodyPr>
          <a:lstStyle/>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Всем Сибирь и щедра и богата.</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ctrTitle"/>
          </p:nvPr>
        </p:nvSpPr>
        <p:spPr>
          <a:xfrm>
            <a:off x="684213" y="404813"/>
            <a:ext cx="7773987" cy="2303462"/>
          </a:xfrm>
        </p:spPr>
        <p:txBody>
          <a:bodyPr/>
          <a:lstStyle/>
          <a:p>
            <a:pPr eaLnBrk="1" hangingPunct="1"/>
            <a:r>
              <a:rPr lang="ru-RU" sz="2800" b="1" smtClean="0">
                <a:solidFill>
                  <a:srgbClr val="0000FF"/>
                </a:solidFill>
                <a:latin typeface="Monotype Corsiva" pitchFamily="66" charset="0"/>
              </a:rPr>
              <a:t>Давайте подумаем!</a:t>
            </a:r>
            <a:br>
              <a:rPr lang="ru-RU" sz="2800" b="1" smtClean="0">
                <a:solidFill>
                  <a:srgbClr val="0000FF"/>
                </a:solidFill>
                <a:latin typeface="Monotype Corsiva" pitchFamily="66" charset="0"/>
              </a:rPr>
            </a:br>
            <a:r>
              <a:rPr lang="ru-RU" sz="2800" b="1" smtClean="0">
                <a:solidFill>
                  <a:srgbClr val="0000FF"/>
                </a:solidFill>
                <a:latin typeface="Monotype Corsiva" pitchFamily="66" charset="0"/>
              </a:rPr>
              <a:t>Руководитель рабочего центра экономических реформ - В. Мау.</a:t>
            </a:r>
            <a:br>
              <a:rPr lang="ru-RU" sz="2800" b="1" smtClean="0">
                <a:solidFill>
                  <a:srgbClr val="0000FF"/>
                </a:solidFill>
                <a:latin typeface="Monotype Corsiva" pitchFamily="66" charset="0"/>
              </a:rPr>
            </a:br>
            <a:r>
              <a:rPr lang="ru-RU" sz="2800" b="1" smtClean="0">
                <a:solidFill>
                  <a:srgbClr val="0000FF"/>
                </a:solidFill>
                <a:latin typeface="Monotype Corsiva" pitchFamily="66" charset="0"/>
              </a:rPr>
              <a:t>« Изобилие природных ресурсов страны- наша беда», оно</a:t>
            </a:r>
            <a:br>
              <a:rPr lang="ru-RU" sz="2800" b="1" smtClean="0">
                <a:solidFill>
                  <a:srgbClr val="0000FF"/>
                </a:solidFill>
                <a:latin typeface="Monotype Corsiva" pitchFamily="66" charset="0"/>
              </a:rPr>
            </a:br>
            <a:r>
              <a:rPr lang="ru-RU" sz="2800" b="1" smtClean="0">
                <a:solidFill>
                  <a:srgbClr val="0000FF"/>
                </a:solidFill>
                <a:latin typeface="Monotype Corsiva" pitchFamily="66" charset="0"/>
              </a:rPr>
              <a:t> « привлекает внимание бандитов».</a:t>
            </a:r>
          </a:p>
        </p:txBody>
      </p:sp>
      <p:sp>
        <p:nvSpPr>
          <p:cNvPr id="14339" name="Rectangle 3"/>
          <p:cNvSpPr>
            <a:spLocks noGrp="1" noChangeArrowheads="1"/>
          </p:cNvSpPr>
          <p:nvPr>
            <p:ph type="subTitle" idx="1"/>
          </p:nvPr>
        </p:nvSpPr>
        <p:spPr>
          <a:xfrm>
            <a:off x="1371600" y="3500438"/>
            <a:ext cx="6400800" cy="2138362"/>
          </a:xfrm>
        </p:spPr>
        <p:txBody>
          <a:bodyPr/>
          <a:lstStyle/>
          <a:p>
            <a:pPr eaLnBrk="1" hangingPunct="1"/>
            <a:r>
              <a:rPr lang="ru-RU" b="1" smtClean="0">
                <a:latin typeface="Monotype Corsiva" pitchFamily="66" charset="0"/>
              </a:rPr>
              <a:t>Какие проблемы возникают у людей с  использованием и освоением или что мешает освоению природных богатств?</a:t>
            </a:r>
          </a:p>
          <a:p>
            <a:pPr eaLnBrk="1" hangingPunct="1"/>
            <a:r>
              <a:rPr lang="ru-RU" b="1" smtClean="0">
                <a:solidFill>
                  <a:srgbClr val="6600FF"/>
                </a:solidFill>
                <a:latin typeface="Monotype Corsiva" pitchFamily="66" charset="0"/>
              </a:rPr>
              <a:t>1. Суровый климат</a:t>
            </a:r>
          </a:p>
          <a:p>
            <a:pPr eaLnBrk="1" hangingPunct="1"/>
            <a:r>
              <a:rPr lang="ru-RU" b="1" smtClean="0">
                <a:solidFill>
                  <a:srgbClr val="6600FF"/>
                </a:solidFill>
                <a:latin typeface="Monotype Corsiva" pitchFamily="66" charset="0"/>
              </a:rPr>
              <a:t>2. Заболоченность</a:t>
            </a:r>
          </a:p>
          <a:p>
            <a:pPr eaLnBrk="1" hangingPunct="1"/>
            <a:endParaRPr lang="ru-RU" b="1" smtClean="0">
              <a:solidFill>
                <a:srgbClr val="6600FF"/>
              </a:solidFill>
              <a:latin typeface="Monotype Corsiva" pitchFamily="66" charset="0"/>
            </a:endParaRPr>
          </a:p>
        </p:txBody>
      </p:sp>
      <p:sp>
        <p:nvSpPr>
          <p:cNvPr id="14344" name="AutoShape 8"/>
          <p:cNvSpPr>
            <a:spLocks noChangeArrowheads="1"/>
          </p:cNvSpPr>
          <p:nvPr/>
        </p:nvSpPr>
        <p:spPr bwMode="auto">
          <a:xfrm>
            <a:off x="2051050" y="5084763"/>
            <a:ext cx="6049963" cy="1773237"/>
          </a:xfrm>
          <a:prstGeom prst="wedgeRectCallout">
            <a:avLst>
              <a:gd name="adj1" fmla="val -30792"/>
              <a:gd name="adj2" fmla="val 54477"/>
            </a:avLst>
          </a:prstGeom>
          <a:solidFill>
            <a:schemeClr val="accent1"/>
          </a:solidFill>
          <a:ln w="9525">
            <a:solidFill>
              <a:schemeClr val="tx1"/>
            </a:solidFill>
            <a:miter lim="800000"/>
            <a:headEnd/>
            <a:tailEnd/>
          </a:ln>
        </p:spPr>
        <p:txBody>
          <a:bodyP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p:cTn id="7" dur="500" fill="hold"/>
                                        <p:tgtEl>
                                          <p:spTgt spid="14339">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4339">
                                            <p:txEl>
                                              <p:pRg st="1" end="1"/>
                                            </p:txEl>
                                          </p:spTgt>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 calcmode="lin" valueType="num">
                                      <p:cBhvr>
                                        <p:cTn id="12" dur="500" fill="hold"/>
                                        <p:tgtEl>
                                          <p:spTgt spid="14339">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1433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500"/>
                                        <p:tgtEl>
                                          <p:spTgt spid="14344"/>
                                        </p:tgtEl>
                                        <p:attrNameLst>
                                          <p:attrName>ppt_x</p:attrName>
                                        </p:attrNameLst>
                                      </p:cBhvr>
                                      <p:tavLst>
                                        <p:tav tm="0">
                                          <p:val>
                                            <p:strVal val="ppt_x"/>
                                          </p:val>
                                        </p:tav>
                                        <p:tav tm="100000">
                                          <p:val>
                                            <p:strVal val="ppt_x"/>
                                          </p:val>
                                        </p:tav>
                                      </p:tavLst>
                                    </p:anim>
                                    <p:anim calcmode="lin" valueType="num">
                                      <p:cBhvr additive="base">
                                        <p:cTn id="18" dur="500"/>
                                        <p:tgtEl>
                                          <p:spTgt spid="14344"/>
                                        </p:tgtEl>
                                        <p:attrNameLst>
                                          <p:attrName>ppt_y</p:attrName>
                                        </p:attrNameLst>
                                      </p:cBhvr>
                                      <p:tavLst>
                                        <p:tav tm="0">
                                          <p:val>
                                            <p:strVal val="ppt_y"/>
                                          </p:val>
                                        </p:tav>
                                        <p:tav tm="100000">
                                          <p:val>
                                            <p:strVal val="1+ppt_h/2"/>
                                          </p:val>
                                        </p:tav>
                                      </p:tavLst>
                                    </p:anim>
                                    <p:set>
                                      <p:cBhvr>
                                        <p:cTn id="19" dur="1" fill="hold">
                                          <p:stCondLst>
                                            <p:cond delay="499"/>
                                          </p:stCondLst>
                                        </p:cTn>
                                        <p:tgtEl>
                                          <p:spTgt spid="143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title"/>
          </p:nvPr>
        </p:nvSpPr>
        <p:spPr/>
        <p:txBody>
          <a:bodyPr/>
          <a:lstStyle/>
          <a:p>
            <a:pPr eaLnBrk="1" hangingPunct="1"/>
            <a:r>
              <a:rPr lang="ru-RU" sz="3600" i="1" smtClean="0">
                <a:latin typeface="Monotype Corsiva" pitchFamily="66" charset="0"/>
              </a:rPr>
              <a:t>Причины сурового климата</a:t>
            </a:r>
          </a:p>
        </p:txBody>
      </p:sp>
      <p:sp>
        <p:nvSpPr>
          <p:cNvPr id="24579" name="Rectangle 7"/>
          <p:cNvSpPr>
            <a:spLocks noGrp="1" noChangeArrowheads="1"/>
          </p:cNvSpPr>
          <p:nvPr>
            <p:ph type="body" idx="1"/>
          </p:nvPr>
        </p:nvSpPr>
        <p:spPr/>
        <p:txBody>
          <a:bodyPr/>
          <a:lstStyle/>
          <a:p>
            <a:pPr eaLnBrk="1" hangingPunct="1">
              <a:lnSpc>
                <a:spcPct val="90000"/>
              </a:lnSpc>
            </a:pPr>
            <a:r>
              <a:rPr lang="ru-RU" sz="2400" i="1" smtClean="0">
                <a:latin typeface="Monotype Corsiva" pitchFamily="66" charset="0"/>
              </a:rPr>
              <a:t>1.- Положение преимущественно в умеренных широтах определило количество солнечной энергии, получаемое территорией</a:t>
            </a:r>
          </a:p>
          <a:p>
            <a:pPr eaLnBrk="1" hangingPunct="1">
              <a:lnSpc>
                <a:spcPct val="90000"/>
              </a:lnSpc>
            </a:pPr>
            <a:r>
              <a:rPr lang="ru-RU" sz="2400" i="1" smtClean="0">
                <a:latin typeface="Monotype Corsiva" pitchFamily="66" charset="0"/>
              </a:rPr>
              <a:t>2.- Удалённость от Атлантического и Тихого океанов обусловило континентальным климатом</a:t>
            </a:r>
          </a:p>
          <a:p>
            <a:pPr eaLnBrk="1" hangingPunct="1">
              <a:lnSpc>
                <a:spcPct val="90000"/>
              </a:lnSpc>
            </a:pPr>
            <a:r>
              <a:rPr lang="ru-RU" sz="2400" i="1" smtClean="0">
                <a:latin typeface="Monotype Corsiva" pitchFamily="66" charset="0"/>
              </a:rPr>
              <a:t>3.- Равнинность территории позволяет холодным массам арктического воздуха свободно проникать на юг</a:t>
            </a:r>
          </a:p>
          <a:p>
            <a:pPr eaLnBrk="1" hangingPunct="1">
              <a:lnSpc>
                <a:spcPct val="90000"/>
              </a:lnSpc>
            </a:pPr>
            <a:r>
              <a:rPr lang="ru-RU" sz="2400" i="1" smtClean="0">
                <a:latin typeface="Monotype Corsiva" pitchFamily="66" charset="0"/>
              </a:rPr>
              <a:t>4.Горы по периферии равнины, отгородившие Западно Сибирскую Равнину от атлантического и центральноазиатских   воздушных масс.</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435975" cy="1570037"/>
          </a:xfrm>
        </p:spPr>
        <p:txBody>
          <a:bodyPr/>
          <a:lstStyle/>
          <a:p>
            <a:pPr eaLnBrk="1" hangingPunct="1"/>
            <a:r>
              <a:rPr lang="ru-RU" sz="3600" i="1" smtClean="0">
                <a:solidFill>
                  <a:srgbClr val="6600FF"/>
                </a:solidFill>
                <a:latin typeface="Monotype Corsiva" pitchFamily="66" charset="0"/>
              </a:rPr>
              <a:t>Причины заболоченности Западно- Сибирской равнины</a:t>
            </a:r>
            <a:r>
              <a:rPr lang="ru-RU" sz="4000" i="1" smtClean="0">
                <a:solidFill>
                  <a:srgbClr val="6600FF"/>
                </a:solidFill>
                <a:latin typeface="Monotype Corsiva" pitchFamily="66" charset="0"/>
              </a:rPr>
              <a:t>»</a:t>
            </a:r>
            <a:br>
              <a:rPr lang="ru-RU" sz="4000" i="1" smtClean="0">
                <a:solidFill>
                  <a:srgbClr val="6600FF"/>
                </a:solidFill>
                <a:latin typeface="Monotype Corsiva" pitchFamily="66" charset="0"/>
              </a:rPr>
            </a:br>
            <a:endParaRPr lang="ru-RU" sz="4000" i="1" smtClean="0">
              <a:solidFill>
                <a:srgbClr val="6600FF"/>
              </a:solidFill>
              <a:latin typeface="Monotype Corsiva" pitchFamily="66" charset="0"/>
            </a:endParaRPr>
          </a:p>
        </p:txBody>
      </p:sp>
      <p:sp>
        <p:nvSpPr>
          <p:cNvPr id="25603" name="Rectangle 10"/>
          <p:cNvSpPr>
            <a:spLocks noChangeArrowheads="1"/>
          </p:cNvSpPr>
          <p:nvPr/>
        </p:nvSpPr>
        <p:spPr bwMode="auto">
          <a:xfrm>
            <a:off x="0" y="2708275"/>
            <a:ext cx="9144000" cy="0"/>
          </a:xfrm>
          <a:prstGeom prst="rect">
            <a:avLst/>
          </a:prstGeom>
          <a:noFill/>
          <a:ln w="9525">
            <a:noFill/>
            <a:miter lim="800000"/>
            <a:headEnd/>
            <a:tailEnd/>
          </a:ln>
        </p:spPr>
        <p:txBody>
          <a:bodyPr wrap="none" anchor="ctr">
            <a:spAutoFit/>
          </a:bodyPr>
          <a:lstStyle/>
          <a:p>
            <a:endParaRPr lang="ru-RU"/>
          </a:p>
        </p:txBody>
      </p:sp>
      <p:sp>
        <p:nvSpPr>
          <p:cNvPr id="11275" name="Rectangle 11"/>
          <p:cNvSpPr>
            <a:spLocks noChangeArrowheads="1"/>
          </p:cNvSpPr>
          <p:nvPr/>
        </p:nvSpPr>
        <p:spPr bwMode="auto">
          <a:xfrm>
            <a:off x="395288" y="2970213"/>
            <a:ext cx="8353425" cy="641350"/>
          </a:xfrm>
          <a:prstGeom prst="rect">
            <a:avLst/>
          </a:prstGeom>
          <a:noFill/>
          <a:ln w="9525">
            <a:noFill/>
            <a:miter lim="800000"/>
            <a:headEnd/>
            <a:tailEnd/>
          </a:ln>
        </p:spPr>
        <p:txBody>
          <a:bodyPr anchor="ctr">
            <a:spAutoFit/>
          </a:bodyPr>
          <a:lstStyle/>
          <a:p>
            <a:pPr>
              <a:tabLst>
                <a:tab pos="2547938" algn="l"/>
              </a:tabLst>
            </a:pPr>
            <a:r>
              <a:rPr lang="ru-RU" i="1">
                <a:solidFill>
                  <a:srgbClr val="0000FF"/>
                </a:solidFill>
                <a:latin typeface="Monotype Corsiva" pitchFamily="66" charset="0"/>
                <a:cs typeface="Times New Roman" pitchFamily="18" charset="0"/>
              </a:rPr>
              <a:t>Плоский рельеф                                      Низкие температуры                            Половодье на реках</a:t>
            </a:r>
            <a:endParaRPr lang="ru-RU" i="1">
              <a:solidFill>
                <a:srgbClr val="0000FF"/>
              </a:solidFill>
              <a:latin typeface="Monotype Corsiva" pitchFamily="66" charset="0"/>
            </a:endParaRPr>
          </a:p>
        </p:txBody>
      </p:sp>
      <p:sp>
        <p:nvSpPr>
          <p:cNvPr id="11276" name="Rectangle 12"/>
          <p:cNvSpPr>
            <a:spLocks noChangeArrowheads="1"/>
          </p:cNvSpPr>
          <p:nvPr/>
        </p:nvSpPr>
        <p:spPr bwMode="auto">
          <a:xfrm>
            <a:off x="1116013" y="4684713"/>
            <a:ext cx="7386637" cy="366712"/>
          </a:xfrm>
          <a:prstGeom prst="rect">
            <a:avLst/>
          </a:prstGeom>
          <a:noFill/>
          <a:ln w="9525">
            <a:noFill/>
            <a:miter lim="800000"/>
            <a:headEnd/>
            <a:tailEnd/>
          </a:ln>
        </p:spPr>
        <p:txBody>
          <a:bodyPr anchor="ctr">
            <a:spAutoFit/>
          </a:bodyPr>
          <a:lstStyle/>
          <a:p>
            <a:pPr>
              <a:tabLst>
                <a:tab pos="2209800" algn="l"/>
              </a:tabLst>
            </a:pPr>
            <a:r>
              <a:rPr lang="ru-RU" sz="1400">
                <a:latin typeface="Times New Roman" pitchFamily="18" charset="0"/>
                <a:cs typeface="Times New Roman" pitchFamily="18" charset="0"/>
              </a:rPr>
              <a:t>  </a:t>
            </a:r>
            <a:r>
              <a:rPr lang="ru-RU" i="1">
                <a:solidFill>
                  <a:srgbClr val="0000FF"/>
                </a:solidFill>
                <a:latin typeface="Monotype Corsiva" pitchFamily="66" charset="0"/>
                <a:cs typeface="Times New Roman" pitchFamily="18" charset="0"/>
              </a:rPr>
              <a:t>Многолетняя мерзлота                                    Торф (удерживает влагу)</a:t>
            </a:r>
            <a:endParaRPr lang="ru-RU" i="1">
              <a:solidFill>
                <a:srgbClr val="0000FF"/>
              </a:solidFill>
              <a:latin typeface="Monotype Corsiva" pitchFamily="66" charset="0"/>
            </a:endParaRPr>
          </a:p>
        </p:txBody>
      </p:sp>
      <p:sp>
        <p:nvSpPr>
          <p:cNvPr id="25606" name="Line 16"/>
          <p:cNvSpPr>
            <a:spLocks noChangeShapeType="1"/>
          </p:cNvSpPr>
          <p:nvPr/>
        </p:nvSpPr>
        <p:spPr bwMode="auto">
          <a:xfrm flipH="1">
            <a:off x="971550" y="1196975"/>
            <a:ext cx="1296988" cy="2016125"/>
          </a:xfrm>
          <a:prstGeom prst="line">
            <a:avLst/>
          </a:prstGeom>
          <a:noFill/>
          <a:ln w="9525">
            <a:solidFill>
              <a:schemeClr val="tx1"/>
            </a:solidFill>
            <a:round/>
            <a:headEnd/>
            <a:tailEnd type="triangle" w="med" len="med"/>
          </a:ln>
        </p:spPr>
        <p:txBody>
          <a:bodyPr/>
          <a:lstStyle/>
          <a:p>
            <a:endParaRPr lang="ru-RU"/>
          </a:p>
        </p:txBody>
      </p:sp>
      <p:sp>
        <p:nvSpPr>
          <p:cNvPr id="25607" name="Line 17"/>
          <p:cNvSpPr>
            <a:spLocks noChangeShapeType="1"/>
          </p:cNvSpPr>
          <p:nvPr/>
        </p:nvSpPr>
        <p:spPr bwMode="auto">
          <a:xfrm flipH="1">
            <a:off x="4067175" y="1052513"/>
            <a:ext cx="144463" cy="2160587"/>
          </a:xfrm>
          <a:prstGeom prst="line">
            <a:avLst/>
          </a:prstGeom>
          <a:noFill/>
          <a:ln w="9525">
            <a:solidFill>
              <a:schemeClr val="tx1"/>
            </a:solidFill>
            <a:round/>
            <a:headEnd/>
            <a:tailEnd type="triangle" w="med" len="med"/>
          </a:ln>
        </p:spPr>
        <p:txBody>
          <a:bodyPr/>
          <a:lstStyle/>
          <a:p>
            <a:endParaRPr lang="ru-RU"/>
          </a:p>
        </p:txBody>
      </p:sp>
      <p:sp>
        <p:nvSpPr>
          <p:cNvPr id="25608" name="Line 18"/>
          <p:cNvSpPr>
            <a:spLocks noChangeShapeType="1"/>
          </p:cNvSpPr>
          <p:nvPr/>
        </p:nvSpPr>
        <p:spPr bwMode="auto">
          <a:xfrm>
            <a:off x="6516688" y="1125538"/>
            <a:ext cx="647700" cy="2087562"/>
          </a:xfrm>
          <a:prstGeom prst="line">
            <a:avLst/>
          </a:prstGeom>
          <a:noFill/>
          <a:ln w="9525">
            <a:solidFill>
              <a:schemeClr val="tx1"/>
            </a:solidFill>
            <a:round/>
            <a:headEnd/>
            <a:tailEnd type="triangle" w="med" len="med"/>
          </a:ln>
        </p:spPr>
        <p:txBody>
          <a:bodyPr/>
          <a:lstStyle/>
          <a:p>
            <a:endParaRPr lang="ru-RU"/>
          </a:p>
        </p:txBody>
      </p:sp>
      <p:sp>
        <p:nvSpPr>
          <p:cNvPr id="25609" name="Line 19"/>
          <p:cNvSpPr>
            <a:spLocks noChangeShapeType="1"/>
          </p:cNvSpPr>
          <p:nvPr/>
        </p:nvSpPr>
        <p:spPr bwMode="auto">
          <a:xfrm flipH="1">
            <a:off x="2051050" y="1196975"/>
            <a:ext cx="936625" cy="3600450"/>
          </a:xfrm>
          <a:prstGeom prst="line">
            <a:avLst/>
          </a:prstGeom>
          <a:noFill/>
          <a:ln w="9525">
            <a:solidFill>
              <a:schemeClr val="tx1"/>
            </a:solidFill>
            <a:round/>
            <a:headEnd/>
            <a:tailEnd type="triangle" w="med" len="med"/>
          </a:ln>
        </p:spPr>
        <p:txBody>
          <a:bodyPr/>
          <a:lstStyle/>
          <a:p>
            <a:endParaRPr lang="ru-RU"/>
          </a:p>
        </p:txBody>
      </p:sp>
      <p:sp>
        <p:nvSpPr>
          <p:cNvPr id="25610" name="Line 20"/>
          <p:cNvSpPr>
            <a:spLocks noChangeShapeType="1"/>
          </p:cNvSpPr>
          <p:nvPr/>
        </p:nvSpPr>
        <p:spPr bwMode="auto">
          <a:xfrm>
            <a:off x="5435600" y="1268413"/>
            <a:ext cx="215900" cy="3455987"/>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75"/>
                                        </p:tgtEl>
                                        <p:attrNameLst>
                                          <p:attrName>style.visibility</p:attrName>
                                        </p:attrNameLst>
                                      </p:cBhvr>
                                      <p:to>
                                        <p:strVal val="visible"/>
                                      </p:to>
                                    </p:set>
                                    <p:anim calcmode="lin" valueType="num">
                                      <p:cBhvr additive="base">
                                        <p:cTn id="7" dur="500" fill="hold"/>
                                        <p:tgtEl>
                                          <p:spTgt spid="11275"/>
                                        </p:tgtEl>
                                        <p:attrNameLst>
                                          <p:attrName>ppt_x</p:attrName>
                                        </p:attrNameLst>
                                      </p:cBhvr>
                                      <p:tavLst>
                                        <p:tav tm="0">
                                          <p:val>
                                            <p:strVal val="#ppt_x"/>
                                          </p:val>
                                        </p:tav>
                                        <p:tav tm="100000">
                                          <p:val>
                                            <p:strVal val="#ppt_x"/>
                                          </p:val>
                                        </p:tav>
                                      </p:tavLst>
                                    </p:anim>
                                    <p:anim calcmode="lin" valueType="num">
                                      <p:cBhvr additive="base">
                                        <p:cTn id="8" dur="500" fill="hold"/>
                                        <p:tgtEl>
                                          <p:spTgt spid="1127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76"/>
                                        </p:tgtEl>
                                        <p:attrNameLst>
                                          <p:attrName>style.visibility</p:attrName>
                                        </p:attrNameLst>
                                      </p:cBhvr>
                                      <p:to>
                                        <p:strVal val="visible"/>
                                      </p:to>
                                    </p:set>
                                    <p:anim calcmode="lin" valueType="num">
                                      <p:cBhvr additive="base">
                                        <p:cTn id="13" dur="500" fill="hold"/>
                                        <p:tgtEl>
                                          <p:spTgt spid="11276"/>
                                        </p:tgtEl>
                                        <p:attrNameLst>
                                          <p:attrName>ppt_x</p:attrName>
                                        </p:attrNameLst>
                                      </p:cBhvr>
                                      <p:tavLst>
                                        <p:tav tm="0">
                                          <p:val>
                                            <p:strVal val="#ppt_x"/>
                                          </p:val>
                                        </p:tav>
                                        <p:tav tm="100000">
                                          <p:val>
                                            <p:strVal val="#ppt_x"/>
                                          </p:val>
                                        </p:tav>
                                      </p:tavLst>
                                    </p:anim>
                                    <p:anim calcmode="lin" valueType="num">
                                      <p:cBhvr additive="base">
                                        <p:cTn id="14" dur="500" fill="hold"/>
                                        <p:tgtEl>
                                          <p:spTgt spid="11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p:bldP spid="1127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88913"/>
            <a:ext cx="8229600" cy="2160587"/>
          </a:xfrm>
        </p:spPr>
        <p:txBody>
          <a:bodyPr/>
          <a:lstStyle/>
          <a:p>
            <a:pPr eaLnBrk="1" hangingPunct="1"/>
            <a:r>
              <a:rPr lang="ru-RU" sz="3200" i="1" smtClean="0">
                <a:solidFill>
                  <a:srgbClr val="993300"/>
                </a:solidFill>
                <a:latin typeface="Monotype Corsiva" pitchFamily="66" charset="0"/>
              </a:rPr>
              <a:t>Практическая работа.</a:t>
            </a:r>
            <a:br>
              <a:rPr lang="ru-RU" sz="3200" i="1" smtClean="0">
                <a:solidFill>
                  <a:srgbClr val="993300"/>
                </a:solidFill>
                <a:latin typeface="Monotype Corsiva" pitchFamily="66" charset="0"/>
              </a:rPr>
            </a:br>
            <a:r>
              <a:rPr lang="ru-RU" sz="3200" i="1" smtClean="0">
                <a:solidFill>
                  <a:srgbClr val="993300"/>
                </a:solidFill>
                <a:latin typeface="Monotype Corsiva" pitchFamily="66" charset="0"/>
              </a:rPr>
              <a:t>Условия работы и быта человека в Западной Сибири.( г.Уренгой)</a:t>
            </a:r>
            <a:br>
              <a:rPr lang="ru-RU" sz="3200" i="1" smtClean="0">
                <a:solidFill>
                  <a:srgbClr val="993300"/>
                </a:solidFill>
                <a:latin typeface="Monotype Corsiva" pitchFamily="66" charset="0"/>
              </a:rPr>
            </a:br>
            <a:r>
              <a:rPr lang="ru-RU" sz="3200" i="1" smtClean="0">
                <a:solidFill>
                  <a:srgbClr val="993300"/>
                </a:solidFill>
                <a:latin typeface="Monotype Corsiva" pitchFamily="66" charset="0"/>
              </a:rPr>
              <a:t>План</a:t>
            </a:r>
          </a:p>
        </p:txBody>
      </p:sp>
      <p:sp>
        <p:nvSpPr>
          <p:cNvPr id="26627" name="Rectangle 3"/>
          <p:cNvSpPr>
            <a:spLocks noGrp="1" noChangeArrowheads="1"/>
          </p:cNvSpPr>
          <p:nvPr>
            <p:ph type="body" idx="1"/>
          </p:nvPr>
        </p:nvSpPr>
        <p:spPr>
          <a:xfrm>
            <a:off x="468313" y="2332038"/>
            <a:ext cx="8229600" cy="4525962"/>
          </a:xfrm>
        </p:spPr>
        <p:txBody>
          <a:bodyPr/>
          <a:lstStyle/>
          <a:p>
            <a:pPr eaLnBrk="1" hangingPunct="1"/>
            <a:r>
              <a:rPr lang="ru-RU" i="1" smtClean="0">
                <a:latin typeface="Monotype Corsiva" pitchFamily="66" charset="0"/>
              </a:rPr>
              <a:t>1. Географическое положение.</a:t>
            </a:r>
          </a:p>
          <a:p>
            <a:pPr eaLnBrk="1" hangingPunct="1"/>
            <a:r>
              <a:rPr lang="ru-RU" i="1" smtClean="0">
                <a:latin typeface="Monotype Corsiva" pitchFamily="66" charset="0"/>
              </a:rPr>
              <a:t>2. Полезные ископаемые.</a:t>
            </a:r>
          </a:p>
          <a:p>
            <a:pPr eaLnBrk="1" hangingPunct="1"/>
            <a:r>
              <a:rPr lang="ru-RU" i="1" smtClean="0">
                <a:latin typeface="Monotype Corsiva" pitchFamily="66" charset="0"/>
              </a:rPr>
              <a:t>3. Климат.</a:t>
            </a:r>
          </a:p>
          <a:p>
            <a:pPr eaLnBrk="1" hangingPunct="1"/>
            <a:r>
              <a:rPr lang="ru-RU" i="1" smtClean="0">
                <a:latin typeface="Monotype Corsiva" pitchFamily="66" charset="0"/>
              </a:rPr>
              <a:t>4. Занятия населения.</a:t>
            </a:r>
          </a:p>
          <a:p>
            <a:pPr eaLnBrk="1" hangingPunct="1"/>
            <a:r>
              <a:rPr lang="ru-RU" i="1" smtClean="0">
                <a:latin typeface="Monotype Corsiva" pitchFamily="66" charset="0"/>
              </a:rPr>
              <a:t>5. Проблемы и пути их решения.</a:t>
            </a:r>
          </a:p>
          <a:p>
            <a:pPr eaLnBrk="1" hangingPunct="1">
              <a:buFontTx/>
              <a:buNone/>
            </a:pPr>
            <a:endParaRPr lang="ru-RU" i="1" smtClean="0">
              <a:latin typeface="Monotype Corsiva"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Grp="1" noChangeArrowheads="1"/>
          </p:cNvSpPr>
          <p:nvPr>
            <p:ph type="title"/>
          </p:nvPr>
        </p:nvSpPr>
        <p:spPr>
          <a:xfrm>
            <a:off x="457200" y="274638"/>
            <a:ext cx="8229600" cy="704850"/>
          </a:xfrm>
        </p:spPr>
        <p:txBody>
          <a:bodyPr/>
          <a:lstStyle/>
          <a:p>
            <a:pPr eaLnBrk="1" hangingPunct="1"/>
            <a:r>
              <a:rPr lang="ru-RU" sz="4000" smtClean="0"/>
              <a:t>Природные зоны.</a:t>
            </a:r>
          </a:p>
        </p:txBody>
      </p:sp>
      <p:pic>
        <p:nvPicPr>
          <p:cNvPr id="4" name="Содержимое 3" descr="karta2opt.gif"/>
          <p:cNvPicPr>
            <a:picLocks noGrp="1" noChangeAspect="1"/>
          </p:cNvPicPr>
          <p:nvPr>
            <p:ph idx="1"/>
          </p:nvPr>
        </p:nvPicPr>
        <p:blipFill>
          <a:blip r:embed="rId2"/>
          <a:srcRect/>
          <a:stretch>
            <a:fillRect/>
          </a:stretch>
        </p:blipFill>
        <p:spPr>
          <a:xfrm>
            <a:off x="2339975" y="1052513"/>
            <a:ext cx="6553200" cy="5078412"/>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CAUF2BCT"/>
          <p:cNvPicPr>
            <a:picLocks noGrp="1" noChangeAspect="1" noChangeArrowheads="1"/>
          </p:cNvPicPr>
          <p:nvPr>
            <p:ph sz="quarter" idx="1"/>
          </p:nvPr>
        </p:nvPicPr>
        <p:blipFill>
          <a:blip r:embed="rId2"/>
          <a:srcRect/>
          <a:stretch>
            <a:fillRect/>
          </a:stretch>
        </p:blipFill>
        <p:spPr>
          <a:xfrm>
            <a:off x="468313" y="620713"/>
            <a:ext cx="3959225" cy="2879725"/>
          </a:xfrm>
          <a:noFill/>
        </p:spPr>
      </p:pic>
      <p:pic>
        <p:nvPicPr>
          <p:cNvPr id="29699" name="Picture 4" descr="CAT7BYM1"/>
          <p:cNvPicPr>
            <a:picLocks noGrp="1" noChangeAspect="1" noChangeArrowheads="1"/>
          </p:cNvPicPr>
          <p:nvPr>
            <p:ph sz="quarter" idx="2"/>
          </p:nvPr>
        </p:nvPicPr>
        <p:blipFill>
          <a:blip r:embed="rId3"/>
          <a:srcRect/>
          <a:stretch>
            <a:fillRect/>
          </a:stretch>
        </p:blipFill>
        <p:spPr>
          <a:xfrm>
            <a:off x="4787900" y="620713"/>
            <a:ext cx="4105275" cy="2808287"/>
          </a:xfrm>
          <a:noFill/>
        </p:spPr>
      </p:pic>
      <p:pic>
        <p:nvPicPr>
          <p:cNvPr id="29700" name="Picture 5" descr="CAEZKX6L"/>
          <p:cNvPicPr>
            <a:picLocks noGrp="1" noChangeAspect="1" noChangeArrowheads="1"/>
          </p:cNvPicPr>
          <p:nvPr>
            <p:ph sz="quarter" idx="3"/>
          </p:nvPr>
        </p:nvPicPr>
        <p:blipFill>
          <a:blip r:embed="rId4"/>
          <a:srcRect/>
          <a:stretch>
            <a:fillRect/>
          </a:stretch>
        </p:blipFill>
        <p:spPr>
          <a:xfrm>
            <a:off x="323850" y="4076700"/>
            <a:ext cx="4032250" cy="2447925"/>
          </a:xfrm>
          <a:noFill/>
        </p:spPr>
      </p:pic>
      <p:pic>
        <p:nvPicPr>
          <p:cNvPr id="29701" name="Picture 6" descr="CAEVCPAN"/>
          <p:cNvPicPr>
            <a:picLocks noGrp="1" noChangeAspect="1" noChangeArrowheads="1"/>
          </p:cNvPicPr>
          <p:nvPr>
            <p:ph sz="quarter" idx="4"/>
          </p:nvPr>
        </p:nvPicPr>
        <p:blipFill>
          <a:blip r:embed="rId5"/>
          <a:srcRect/>
          <a:stretch>
            <a:fillRect/>
          </a:stretch>
        </p:blipFill>
        <p:spPr>
          <a:xfrm>
            <a:off x="4787900" y="4005263"/>
            <a:ext cx="4105275" cy="2592387"/>
          </a:xfrm>
          <a:noFill/>
        </p:spPr>
      </p:pic>
      <p:sp>
        <p:nvSpPr>
          <p:cNvPr id="29702" name="WordArt 7"/>
          <p:cNvSpPr>
            <a:spLocks noChangeArrowheads="1" noChangeShapeType="1" noTextEdit="1"/>
          </p:cNvSpPr>
          <p:nvPr/>
        </p:nvSpPr>
        <p:spPr bwMode="auto">
          <a:xfrm>
            <a:off x="1547813" y="3071813"/>
            <a:ext cx="6840537" cy="2085975"/>
          </a:xfrm>
          <a:prstGeom prst="rect">
            <a:avLst/>
          </a:prstGeom>
        </p:spPr>
        <p:txBody>
          <a:bodyPr wrap="none" fromWordArt="1">
            <a:prstTxWarp prst="textWave1">
              <a:avLst>
                <a:gd name="adj1" fmla="val 13005"/>
                <a:gd name="adj2" fmla="val 0"/>
              </a:avLst>
            </a:prstTxWarp>
          </a:bodyPr>
          <a:lstStyle/>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Коренное население</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152400"/>
            <a:ext cx="6870700" cy="1276336"/>
          </a:xfrm>
        </p:spPr>
        <p:txBody>
          <a:bodyPr/>
          <a:lstStyle/>
          <a:p>
            <a:pPr eaLnBrk="1" hangingPunct="1"/>
            <a:r>
              <a:rPr lang="ru-RU" dirty="0" smtClean="0"/>
              <a:t> </a:t>
            </a:r>
            <a:r>
              <a:rPr lang="ru-RU" sz="3200" b="1" dirty="0" smtClean="0">
                <a:solidFill>
                  <a:srgbClr val="6600FF"/>
                </a:solidFill>
                <a:latin typeface="Monotype Corsiva" pitchFamily="66" charset="0"/>
              </a:rPr>
              <a:t>Местные жители и их жизнь до прихода сюда европейцев</a:t>
            </a:r>
            <a:r>
              <a:rPr lang="ru-RU" sz="3200" dirty="0" smtClean="0">
                <a:solidFill>
                  <a:srgbClr val="6600FF"/>
                </a:solidFill>
                <a:latin typeface="Monotype Corsiva" pitchFamily="66" charset="0"/>
              </a:rPr>
              <a:t>.</a:t>
            </a:r>
          </a:p>
        </p:txBody>
      </p:sp>
      <p:sp>
        <p:nvSpPr>
          <p:cNvPr id="30723" name="Rectangle 3"/>
          <p:cNvSpPr>
            <a:spLocks noGrp="1" noChangeArrowheads="1"/>
          </p:cNvSpPr>
          <p:nvPr>
            <p:ph type="body" idx="1"/>
          </p:nvPr>
        </p:nvSpPr>
        <p:spPr>
          <a:xfrm>
            <a:off x="685800" y="1428736"/>
            <a:ext cx="7696200" cy="4057664"/>
          </a:xfrm>
        </p:spPr>
        <p:txBody>
          <a:bodyPr/>
          <a:lstStyle/>
          <a:p>
            <a:pPr eaLnBrk="1" hangingPunct="1">
              <a:lnSpc>
                <a:spcPct val="80000"/>
              </a:lnSpc>
            </a:pPr>
            <a:r>
              <a:rPr lang="ru-RU" sz="1400" i="1" dirty="0" smtClean="0">
                <a:latin typeface="Monotype Corsiva" pitchFamily="66" charset="0"/>
              </a:rPr>
              <a:t>Местными жителями, заселявшими просторы </a:t>
            </a:r>
            <a:r>
              <a:rPr lang="ru-RU" sz="1400" i="1" dirty="0" err="1" smtClean="0">
                <a:latin typeface="Monotype Corsiva" pitchFamily="66" charset="0"/>
              </a:rPr>
              <a:t>Западно-Сибирской</a:t>
            </a:r>
            <a:r>
              <a:rPr lang="ru-RU" sz="1400" i="1" dirty="0" smtClean="0">
                <a:latin typeface="Monotype Corsiva" pitchFamily="66" charset="0"/>
              </a:rPr>
              <a:t> равнины, были селькупы, ханты и манси. Их жилище менялось по мере перехода от кочевого образа жизни к оседлому, а также в зависимости от промыслов, которыми они занимались. Скотоводы жили в чумах, обтянутых оленьими шкурами; земледельцы – в бревенчатых юртах. Крышу юрт делали сначала  из драни в виде решётки, затем покрывали её травой и засыпали землёй. В стенах прорубали два – три проёма для окон, куда зимой вставляли льдины, заменявшие стёкла.  В углу жилища ставили печь (чувал) с трубой, выведенной наружу через отверстие в крыше. Напротив печи сооружались большие полки для хранения посуды, воды и провизии. Нары в юрте застилали сеном, камышом и оленьими шкурами.</a:t>
            </a:r>
          </a:p>
          <a:p>
            <a:pPr eaLnBrk="1" hangingPunct="1">
              <a:lnSpc>
                <a:spcPct val="80000"/>
              </a:lnSpc>
            </a:pPr>
            <a:r>
              <a:rPr lang="ru-RU" sz="1400" i="1" dirty="0" smtClean="0">
                <a:latin typeface="Monotype Corsiva" pitchFamily="66" charset="0"/>
              </a:rPr>
              <a:t>Одежда состояла из оленьих шкур.</a:t>
            </a:r>
          </a:p>
          <a:p>
            <a:pPr eaLnBrk="1" hangingPunct="1">
              <a:lnSpc>
                <a:spcPct val="80000"/>
              </a:lnSpc>
            </a:pPr>
            <a:r>
              <a:rPr lang="ru-RU" sz="1400" i="1" dirty="0" smtClean="0">
                <a:latin typeface="Monotype Corsiva" pitchFamily="66" charset="0"/>
              </a:rPr>
              <a:t>Для защиты от слепящих лучей солнца использовали налобник или некоторое подобие очков. Налобник делали из беличьих хвостов, нанизывая их на тонкую бечёвку.</a:t>
            </a:r>
          </a:p>
          <a:p>
            <a:pPr eaLnBrk="1" hangingPunct="1">
              <a:lnSpc>
                <a:spcPct val="80000"/>
              </a:lnSpc>
            </a:pPr>
            <a:r>
              <a:rPr lang="ru-RU" sz="1400" i="1" dirty="0" smtClean="0">
                <a:latin typeface="Monotype Corsiva" pitchFamily="66" charset="0"/>
              </a:rPr>
              <a:t>Пища состояла в основном из муки, рыбы и чая.</a:t>
            </a:r>
          </a:p>
          <a:p>
            <a:pPr eaLnBrk="1" hangingPunct="1">
              <a:lnSpc>
                <a:spcPct val="80000"/>
              </a:lnSpc>
            </a:pPr>
            <a:r>
              <a:rPr lang="ru-RU" sz="1400" i="1" dirty="0" smtClean="0">
                <a:latin typeface="Monotype Corsiva" pitchFamily="66" charset="0"/>
              </a:rPr>
              <a:t>Коренные жители оставались, по сути дела, язычниками. В жертвоприношениях всегда участвовал шаман, возлагавший на «божество» приносимые подарки – одежду, куски материи, бусы.</a:t>
            </a:r>
          </a:p>
          <a:p>
            <a:pPr eaLnBrk="1" hangingPunct="1">
              <a:lnSpc>
                <a:spcPct val="80000"/>
              </a:lnSpc>
            </a:pPr>
            <a:r>
              <a:rPr lang="ru-RU" sz="1400" i="1" dirty="0" smtClean="0">
                <a:latin typeface="Monotype Corsiva" pitchFamily="66" charset="0"/>
              </a:rPr>
              <a:t>Особым почётом пользовался медведь, которого считали представителем высшей справедливости на Земле. По убитому медведю устраивали поминки. Около него ставили сосуд с водой, и каждый, омывший лицо этой водой, считался прощённым за свои проступки.</a:t>
            </a:r>
          </a:p>
          <a:p>
            <a:pPr eaLnBrk="1" hangingPunct="1">
              <a:lnSpc>
                <a:spcPct val="80000"/>
              </a:lnSpc>
            </a:pPr>
            <a:r>
              <a:rPr lang="ru-RU" sz="1400" i="1" dirty="0" smtClean="0">
                <a:latin typeface="Monotype Corsiva" pitchFamily="66" charset="0"/>
              </a:rPr>
              <a:t>По местным понятиям, медведь всё знал и видел, будучи даже мёртвым, поэтому клятвы обычно произносили над его головой и лапой. Верили, что нарушивший такую клятву обязательно будет заеден медведем. Понятие о браке сводилось к обыкновенной купле-продаже. Калым за невесту обычно исчислялся количеством переданных отцу невесты оленей. Дочерью дорожили больше, чем сыном, так как благодаря получению за неё калыма она представляла в семье известную ценность, а на сына ещё </a:t>
            </a:r>
            <a:r>
              <a:rPr lang="ru-RU" sz="1400" i="1" dirty="0" smtClean="0">
                <a:latin typeface="Monotype Corsiva" pitchFamily="66" charset="0"/>
              </a:rPr>
              <a:t>нужно</a:t>
            </a:r>
          </a:p>
          <a:p>
            <a:pPr eaLnBrk="1" hangingPunct="1">
              <a:lnSpc>
                <a:spcPct val="80000"/>
              </a:lnSpc>
              <a:buNone/>
            </a:pPr>
            <a:r>
              <a:rPr lang="ru-RU" sz="1400" i="1" dirty="0" smtClean="0">
                <a:latin typeface="Monotype Corsiva" pitchFamily="66" charset="0"/>
              </a:rPr>
              <a:t> </a:t>
            </a:r>
            <a:r>
              <a:rPr lang="ru-RU" sz="1400" i="1" dirty="0" smtClean="0">
                <a:latin typeface="Monotype Corsiva" pitchFamily="66" charset="0"/>
              </a:rPr>
              <a:t>                          </a:t>
            </a:r>
            <a:r>
              <a:rPr lang="ru-RU" sz="1400" i="1" dirty="0" smtClean="0">
                <a:latin typeface="Monotype Corsiva" pitchFamily="66" charset="0"/>
              </a:rPr>
              <a:t> </a:t>
            </a:r>
            <a:r>
              <a:rPr lang="ru-RU" sz="1400" i="1" dirty="0" smtClean="0">
                <a:latin typeface="Monotype Corsiva" pitchFamily="66" charset="0"/>
              </a:rPr>
              <a:t>было потратиться, чтобы найти ему подругу жизни.</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CAMDKRMX"/>
          <p:cNvPicPr>
            <a:picLocks noGrp="1" noChangeAspect="1" noChangeArrowheads="1"/>
          </p:cNvPicPr>
          <p:nvPr>
            <p:ph sz="quarter" idx="1"/>
          </p:nvPr>
        </p:nvPicPr>
        <p:blipFill>
          <a:blip r:embed="rId2"/>
          <a:srcRect/>
          <a:stretch>
            <a:fillRect/>
          </a:stretch>
        </p:blipFill>
        <p:spPr>
          <a:xfrm>
            <a:off x="395288" y="476250"/>
            <a:ext cx="3889375" cy="3384550"/>
          </a:xfrm>
          <a:noFill/>
        </p:spPr>
      </p:pic>
      <p:pic>
        <p:nvPicPr>
          <p:cNvPr id="31747" name="Picture 7" descr="CAAZG12D"/>
          <p:cNvPicPr>
            <a:picLocks noGrp="1" noChangeAspect="1" noChangeArrowheads="1"/>
          </p:cNvPicPr>
          <p:nvPr>
            <p:ph sz="quarter" idx="2"/>
          </p:nvPr>
        </p:nvPicPr>
        <p:blipFill>
          <a:blip r:embed="rId3"/>
          <a:srcRect/>
          <a:stretch>
            <a:fillRect/>
          </a:stretch>
        </p:blipFill>
        <p:spPr>
          <a:xfrm>
            <a:off x="4572000" y="260350"/>
            <a:ext cx="4176713" cy="3525838"/>
          </a:xfrm>
          <a:noFill/>
        </p:spPr>
      </p:pic>
      <p:pic>
        <p:nvPicPr>
          <p:cNvPr id="31748" name="Picture 10" descr="CA0LA5JO"/>
          <p:cNvPicPr>
            <a:picLocks noGrp="1" noChangeAspect="1" noChangeArrowheads="1"/>
          </p:cNvPicPr>
          <p:nvPr>
            <p:ph sz="quarter" idx="3"/>
          </p:nvPr>
        </p:nvPicPr>
        <p:blipFill>
          <a:blip r:embed="rId4"/>
          <a:srcRect/>
          <a:stretch>
            <a:fillRect/>
          </a:stretch>
        </p:blipFill>
        <p:spPr>
          <a:xfrm>
            <a:off x="395288" y="4633913"/>
            <a:ext cx="4321175" cy="2035175"/>
          </a:xfrm>
          <a:noFill/>
        </p:spPr>
      </p:pic>
      <p:pic>
        <p:nvPicPr>
          <p:cNvPr id="31749" name="Picture 13" descr="CA8DWX87"/>
          <p:cNvPicPr>
            <a:picLocks noGrp="1" noChangeAspect="1" noChangeArrowheads="1"/>
          </p:cNvPicPr>
          <p:nvPr>
            <p:ph sz="quarter" idx="4"/>
          </p:nvPr>
        </p:nvPicPr>
        <p:blipFill>
          <a:blip r:embed="rId5"/>
          <a:srcRect/>
          <a:stretch>
            <a:fillRect/>
          </a:stretch>
        </p:blipFill>
        <p:spPr>
          <a:xfrm>
            <a:off x="5003800" y="4437063"/>
            <a:ext cx="3600450" cy="2232025"/>
          </a:xfrm>
          <a:noFill/>
        </p:spPr>
      </p:pic>
      <p:sp>
        <p:nvSpPr>
          <p:cNvPr id="31750" name="WordArt 16"/>
          <p:cNvSpPr>
            <a:spLocks noChangeArrowheads="1" noChangeShapeType="1" noTextEdit="1"/>
          </p:cNvSpPr>
          <p:nvPr/>
        </p:nvSpPr>
        <p:spPr bwMode="auto">
          <a:xfrm>
            <a:off x="827088" y="3071813"/>
            <a:ext cx="7777162" cy="2085975"/>
          </a:xfrm>
          <a:prstGeom prst="rect">
            <a:avLst/>
          </a:prstGeom>
        </p:spPr>
        <p:txBody>
          <a:bodyPr wrap="none" fromWordArt="1">
            <a:prstTxWarp prst="textWave1">
              <a:avLst>
                <a:gd name="adj1" fmla="val 13005"/>
                <a:gd name="adj2" fmla="val 0"/>
              </a:avLst>
            </a:prstTxWarp>
          </a:bodyPr>
          <a:lstStyle/>
          <a:p>
            <a:pPr algn="ctr"/>
            <a:r>
              <a:rPr lang="ru-RU" sz="3600" kern="1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Местные жители и их жизнь</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body" sz="half" idx="1"/>
          </p:nvPr>
        </p:nvSpPr>
        <p:spPr>
          <a:xfrm>
            <a:off x="685800" y="1828800"/>
            <a:ext cx="3776663" cy="3657600"/>
          </a:xfrm>
        </p:spPr>
        <p:txBody>
          <a:bodyPr/>
          <a:lstStyle/>
          <a:p>
            <a:pPr eaLnBrk="1" hangingPunct="1">
              <a:lnSpc>
                <a:spcPct val="80000"/>
              </a:lnSpc>
            </a:pPr>
            <a:r>
              <a:rPr lang="ru-RU" sz="1600" smtClean="0"/>
              <a:t>В условиях сурового климата необходимы тёплая одежда, калорийная пища, витамины. Дома отапливаются газом, тройное застекление. Экологическая проблема вызвана нарушением природных ландшафтов тяжёлой техникой (вездеходами). Нарушение  растительного покрова (мхов, лишайников) лишает коренное население возможности заниматься традиционным оленеводством.</a:t>
            </a:r>
          </a:p>
        </p:txBody>
      </p:sp>
      <p:sp>
        <p:nvSpPr>
          <p:cNvPr id="32771" name="Rectangle 6"/>
          <p:cNvSpPr>
            <a:spLocks noGrp="1" noChangeArrowheads="1"/>
          </p:cNvSpPr>
          <p:nvPr>
            <p:ph type="body" sz="half" idx="2"/>
          </p:nvPr>
        </p:nvSpPr>
        <p:spPr>
          <a:xfrm>
            <a:off x="4605338" y="1828800"/>
            <a:ext cx="3776662" cy="3657600"/>
          </a:xfrm>
        </p:spPr>
        <p:txBody>
          <a:bodyPr/>
          <a:lstStyle/>
          <a:p>
            <a:pPr eaLnBrk="1" hangingPunct="1">
              <a:lnSpc>
                <a:spcPct val="80000"/>
              </a:lnSpc>
            </a:pPr>
            <a:r>
              <a:rPr lang="ru-RU" sz="1600" b="1" smtClean="0"/>
              <a:t>Необходимо</a:t>
            </a:r>
            <a:r>
              <a:rPr lang="ru-RU" sz="1600" smtClean="0"/>
              <a:t>:</a:t>
            </a:r>
          </a:p>
          <a:p>
            <a:pPr eaLnBrk="1" hangingPunct="1">
              <a:lnSpc>
                <a:spcPct val="80000"/>
              </a:lnSpc>
            </a:pPr>
            <a:r>
              <a:rPr lang="ru-RU" sz="1600" smtClean="0"/>
              <a:t>а) строить дороги (дороги сохранят оленьи пастбища)</a:t>
            </a:r>
          </a:p>
          <a:p>
            <a:pPr eaLnBrk="1" hangingPunct="1">
              <a:lnSpc>
                <a:spcPct val="80000"/>
              </a:lnSpc>
            </a:pPr>
            <a:r>
              <a:rPr lang="ru-RU" sz="1600" smtClean="0"/>
              <a:t>б) установит режим движения транспорта по тундре (ограничить движение летом)</a:t>
            </a:r>
          </a:p>
          <a:p>
            <a:pPr eaLnBrk="1" hangingPunct="1">
              <a:lnSpc>
                <a:spcPct val="80000"/>
              </a:lnSpc>
            </a:pPr>
            <a:r>
              <a:rPr lang="ru-RU" sz="1600" smtClean="0"/>
              <a:t>в) газопроводы прокладывать на такой высоте над землёй, чтобы они не мешали миграции оленей.</a:t>
            </a:r>
          </a:p>
        </p:txBody>
      </p:sp>
      <p:sp>
        <p:nvSpPr>
          <p:cNvPr id="32772" name="Rectangle 7"/>
          <p:cNvSpPr>
            <a:spLocks noGrp="1" noChangeArrowheads="1"/>
          </p:cNvSpPr>
          <p:nvPr>
            <p:ph type="title"/>
          </p:nvPr>
        </p:nvSpPr>
        <p:spPr/>
        <p:txBody>
          <a:bodyPr/>
          <a:lstStyle/>
          <a:p>
            <a:pPr eaLnBrk="1" hangingPunct="1"/>
            <a:r>
              <a:rPr lang="ru-RU" b="1" smtClean="0"/>
              <a:t>Проблемы</a:t>
            </a:r>
            <a:r>
              <a:rPr lang="ru-RU" smtClean="0"/>
              <a:t>.</a:t>
            </a:r>
            <a:br>
              <a:rPr lang="ru-RU" smtClean="0"/>
            </a:br>
            <a:endParaRPr lang="ru-RU"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a:xfrm>
            <a:off x="457200" y="1"/>
            <a:ext cx="8291513" cy="6357957"/>
          </a:xfrm>
          <a:ln>
            <a:solidFill>
              <a:schemeClr val="tx1"/>
            </a:solidFill>
          </a:ln>
        </p:spPr>
        <p:txBody>
          <a:bodyPr/>
          <a:lstStyle/>
          <a:p>
            <a:pPr eaLnBrk="1" hangingPunct="1"/>
            <a:r>
              <a:rPr lang="ru-RU" sz="2400" dirty="0" smtClean="0">
                <a:solidFill>
                  <a:srgbClr val="CC0099"/>
                </a:solidFill>
              </a:rPr>
              <a:t>Тот, кто не был в Западной Сибири летом, </a:t>
            </a:r>
            <a:r>
              <a:rPr lang="ru-RU" sz="2400" dirty="0" smtClean="0">
                <a:solidFill>
                  <a:srgbClr val="CC0099"/>
                </a:solidFill>
              </a:rPr>
              <a:t/>
            </a:r>
            <a:br>
              <a:rPr lang="ru-RU" sz="2400" dirty="0" smtClean="0">
                <a:solidFill>
                  <a:srgbClr val="CC0099"/>
                </a:solidFill>
              </a:rPr>
            </a:br>
            <a:r>
              <a:rPr lang="ru-RU" sz="2400" dirty="0" smtClean="0">
                <a:solidFill>
                  <a:srgbClr val="CC0099"/>
                </a:solidFill>
              </a:rPr>
              <a:t>никогда </a:t>
            </a:r>
            <a:r>
              <a:rPr lang="ru-RU" sz="2400" dirty="0" smtClean="0">
                <a:solidFill>
                  <a:srgbClr val="CC0099"/>
                </a:solidFill>
              </a:rPr>
              <a:t>не узнает, как это,- вставать утром, заглядывать за окошко и прикидывать: </a:t>
            </a:r>
            <a:r>
              <a:rPr lang="ru-RU" sz="2400" dirty="0" smtClean="0">
                <a:solidFill>
                  <a:srgbClr val="CC0099"/>
                </a:solidFill>
              </a:rPr>
              <a:t/>
            </a:r>
            <a:br>
              <a:rPr lang="ru-RU" sz="2400" dirty="0" smtClean="0">
                <a:solidFill>
                  <a:srgbClr val="CC0099"/>
                </a:solidFill>
              </a:rPr>
            </a:br>
            <a:r>
              <a:rPr lang="ru-RU" sz="2400" dirty="0" smtClean="0">
                <a:solidFill>
                  <a:srgbClr val="CC0099"/>
                </a:solidFill>
              </a:rPr>
              <a:t>когда </a:t>
            </a:r>
            <a:r>
              <a:rPr lang="ru-RU" sz="2400" dirty="0" smtClean="0">
                <a:solidFill>
                  <a:srgbClr val="CC0099"/>
                </a:solidFill>
              </a:rPr>
              <a:t>пойдет дождь, а когда выглянет солнышко.</a:t>
            </a:r>
            <a:br>
              <a:rPr lang="ru-RU" sz="2400" dirty="0" smtClean="0">
                <a:solidFill>
                  <a:srgbClr val="CC0099"/>
                </a:solidFill>
              </a:rPr>
            </a:br>
            <a:r>
              <a:rPr lang="ru-RU" sz="2400" dirty="0" smtClean="0">
                <a:solidFill>
                  <a:srgbClr val="CC0099"/>
                </a:solidFill>
              </a:rPr>
              <a:t>Тот, кто не был в Сибири летом, никогда не узнает в чем разница между обычными комарами и жуткими, ужасными монстрами в больших размерах, которых надо опасаться из-за возможного заражения.</a:t>
            </a:r>
            <a:br>
              <a:rPr lang="ru-RU" sz="2400" dirty="0" smtClean="0">
                <a:solidFill>
                  <a:srgbClr val="CC0099"/>
                </a:solidFill>
              </a:rPr>
            </a:br>
            <a:r>
              <a:rPr lang="ru-RU" sz="2400" dirty="0" smtClean="0">
                <a:solidFill>
                  <a:srgbClr val="CC0099"/>
                </a:solidFill>
              </a:rPr>
              <a:t/>
            </a:r>
            <a:br>
              <a:rPr lang="ru-RU" sz="2400" dirty="0" smtClean="0">
                <a:solidFill>
                  <a:srgbClr val="CC0099"/>
                </a:solidFill>
              </a:rPr>
            </a:br>
            <a:r>
              <a:rPr lang="ru-RU" sz="2400" dirty="0" smtClean="0">
                <a:solidFill>
                  <a:srgbClr val="CC0099"/>
                </a:solidFill>
              </a:rPr>
              <a:t>Тот, кто не был  в Сибири летом, не знает, на речные пляжи нефть попадает не только с пролетающих </a:t>
            </a:r>
            <a:r>
              <a:rPr lang="ru-RU" sz="2400" dirty="0" smtClean="0">
                <a:solidFill>
                  <a:srgbClr val="CC0099"/>
                </a:solidFill>
              </a:rPr>
              <a:t>«Ракет</a:t>
            </a:r>
            <a:r>
              <a:rPr lang="ru-RU" sz="2400" dirty="0" smtClean="0">
                <a:solidFill>
                  <a:srgbClr val="CC0099"/>
                </a:solidFill>
              </a:rPr>
              <a:t>», но и из внезапно проснувшихся источников.</a:t>
            </a:r>
            <a:br>
              <a:rPr lang="ru-RU" sz="2400" dirty="0" smtClean="0">
                <a:solidFill>
                  <a:srgbClr val="CC0099"/>
                </a:solidFill>
              </a:rPr>
            </a:br>
            <a:r>
              <a:rPr lang="ru-RU" sz="2400" dirty="0" smtClean="0">
                <a:solidFill>
                  <a:srgbClr val="CC0099"/>
                </a:solidFill>
              </a:rPr>
              <a:t>Многие из тех, кто наслаждается жизнью в Центральной России, никогда не узнают правду о Западной Сибири, если сами </a:t>
            </a:r>
            <a:r>
              <a:rPr lang="ru-RU" sz="2400" dirty="0" smtClean="0">
                <a:solidFill>
                  <a:srgbClr val="CC0099"/>
                </a:solidFill>
              </a:rPr>
              <a:t/>
            </a:r>
            <a:br>
              <a:rPr lang="ru-RU" sz="2400" dirty="0" smtClean="0">
                <a:solidFill>
                  <a:srgbClr val="CC0099"/>
                </a:solidFill>
              </a:rPr>
            </a:br>
            <a:r>
              <a:rPr lang="ru-RU" sz="2400" dirty="0" smtClean="0">
                <a:solidFill>
                  <a:srgbClr val="CC0099"/>
                </a:solidFill>
              </a:rPr>
              <a:t>не </a:t>
            </a:r>
            <a:r>
              <a:rPr lang="ru-RU" sz="2400" dirty="0" smtClean="0">
                <a:solidFill>
                  <a:srgbClr val="CC0099"/>
                </a:solidFill>
              </a:rPr>
              <a:t>попадут </a:t>
            </a:r>
            <a:r>
              <a:rPr lang="ru-RU" sz="2400" dirty="0" smtClean="0">
                <a:solidFill>
                  <a:srgbClr val="CC0099"/>
                </a:solidFill>
              </a:rPr>
              <a:t>туда </a:t>
            </a:r>
            <a:r>
              <a:rPr lang="ru-RU" sz="2400" dirty="0" smtClean="0">
                <a:solidFill>
                  <a:srgbClr val="CC0099"/>
                </a:solidFill>
              </a:rPr>
              <a:t>и не останутся там навсегда.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57224" y="1785926"/>
            <a:ext cx="6870700" cy="1600200"/>
          </a:xfrm>
        </p:spPr>
        <p:txBody>
          <a:bodyPr/>
          <a:lstStyle/>
          <a:p>
            <a:pPr eaLnBrk="1" hangingPunct="1"/>
            <a:r>
              <a:rPr lang="ru-RU" dirty="0" smtClean="0"/>
              <a:t>Спасибо за урок!</a:t>
            </a:r>
          </a:p>
        </p:txBody>
      </p:sp>
      <p:sp>
        <p:nvSpPr>
          <p:cNvPr id="34819" name="WordArt 4"/>
          <p:cNvSpPr>
            <a:spLocks noChangeArrowheads="1" noChangeShapeType="1" noTextEdit="1"/>
          </p:cNvSpPr>
          <p:nvPr/>
        </p:nvSpPr>
        <p:spPr bwMode="auto">
          <a:xfrm>
            <a:off x="2051050" y="3071813"/>
            <a:ext cx="4826000" cy="708025"/>
          </a:xfrm>
          <a:prstGeom prst="rect">
            <a:avLst/>
          </a:prstGeom>
        </p:spPr>
        <p:txBody>
          <a:bodyPr wrap="none" fromWordArt="1">
            <a:prstTxWarp prst="textWave1">
              <a:avLst>
                <a:gd name="adj1" fmla="val 13005"/>
                <a:gd name="adj2" fmla="val 0"/>
              </a:avLst>
            </a:prstTxWarp>
          </a:bodyPr>
          <a:lstStyle/>
          <a:p>
            <a:pPr algn="ctr"/>
            <a:endParaRPr lang="ru-RU" sz="3600" kern="10" dirty="0">
              <a:ln w="9525">
                <a:noFill/>
                <a:round/>
                <a:headEnd/>
                <a:tailEnd/>
              </a:ln>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1.4|2|1.2"/>
</p:tagLst>
</file>

<file path=ppt/theme/theme1.xml><?xml version="1.0" encoding="utf-8"?>
<a:theme xmlns:a="http://schemas.openxmlformats.org/drawingml/2006/main" name="Пастель">
  <a:themeElements>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Пастель">
      <a:majorFont>
        <a:latin typeface="Comic Sans MS"/>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Пастель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Пастель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Пастель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Пастель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Пастель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Пастель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Пастель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Палитра">
  <a:themeElements>
    <a:clrScheme name="Палитра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Палитр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алитра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Палитра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Палитра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Палитра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Палитра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Палитра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642</TotalTime>
  <Words>1094</Words>
  <Application>Microsoft PowerPoint</Application>
  <PresentationFormat>Экран (4:3)</PresentationFormat>
  <Paragraphs>102</Paragraphs>
  <Slides>25</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25</vt:i4>
      </vt:variant>
    </vt:vector>
  </HeadingPairs>
  <TitlesOfParts>
    <vt:vector size="28" baseType="lpstr">
      <vt:lpstr>Пастель</vt:lpstr>
      <vt:lpstr>Палитра</vt:lpstr>
      <vt:lpstr>Оформление по умолчанию</vt:lpstr>
      <vt:lpstr>Слайд 1</vt:lpstr>
      <vt:lpstr>Западная Сибирь</vt:lpstr>
      <vt:lpstr>Придумайте прилагательные характеризующие Сибирь по  первым буквам  слова </vt:lpstr>
      <vt:lpstr>История происхождения слова  Сибирь.</vt:lpstr>
      <vt:lpstr>Слайд 5</vt:lpstr>
      <vt:lpstr>Золотая долина!</vt:lpstr>
      <vt:lpstr>В 16 веке – ценная пушнина (песцы, белка, норка), дичь. </vt:lpstr>
      <vt:lpstr>В 18 веке – зерновые и кормовые ресурсы степной и лесостепной зон  (На многочисленных обширных займищах (заболоченные низины) Барабинская низменность производилось самое дешёвое сливочное масло в России).</vt:lpstr>
      <vt:lpstr>В 20 век</vt:lpstr>
      <vt:lpstr>В середине 20 века (50 – 60г.) – минеральные ресурсы. </vt:lpstr>
      <vt:lpstr>Газ –78 %</vt:lpstr>
      <vt:lpstr>Уголь - 42,7%</vt:lpstr>
      <vt:lpstr>Слайд 13</vt:lpstr>
      <vt:lpstr>Слайд 14</vt:lpstr>
      <vt:lpstr>Давайте подумаем! Руководитель рабочего центра экономических реформ - В. Мау. « Изобилие природных ресурсов страны- наша беда», оно  « привлекает внимание бандитов».</vt:lpstr>
      <vt:lpstr>Причины сурового климата</vt:lpstr>
      <vt:lpstr>Причины заболоченности Западно- Сибирской равнины» </vt:lpstr>
      <vt:lpstr>Практическая работа. Условия работы и быта человека в Западной Сибири.( г.Уренгой) План</vt:lpstr>
      <vt:lpstr>Природные зоны.</vt:lpstr>
      <vt:lpstr>Слайд 20</vt:lpstr>
      <vt:lpstr> Местные жители и их жизнь до прихода сюда европейцев.</vt:lpstr>
      <vt:lpstr>Слайд 22</vt:lpstr>
      <vt:lpstr>Проблемы. </vt:lpstr>
      <vt:lpstr>Тот, кто не был в Западной Сибири летом,  никогда не узнает, как это,- вставать утром, заглядывать за окошко и прикидывать:  когда пойдет дождь, а когда выглянет солнышко. Тот, кто не был в Сибири летом, никогда не узнает в чем разница между обычными комарами и жуткими, ужасными монстрами в больших размерах, которых надо опасаться из-за возможного заражения.  Тот, кто не был  в Сибири летом, не знает, на речные пляжи нефть попадает не только с пролетающих «Ракет», но и из внезапно проснувшихся источников. Многие из тех, кто наслаждается жизнью в Центральной России, никогда не узнают правду о Западной Сибири, если сами  не попадут туда и не останутся там навсегда.</vt:lpstr>
      <vt:lpstr>Спасибо за урок!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Западная Сибирь</dc:title>
  <dc:creator>1</dc:creator>
  <cp:lastModifiedBy>Admin</cp:lastModifiedBy>
  <cp:revision>14</cp:revision>
  <dcterms:created xsi:type="dcterms:W3CDTF">2009-03-26T16:36:29Z</dcterms:created>
  <dcterms:modified xsi:type="dcterms:W3CDTF">2017-02-12T05:08:03Z</dcterms:modified>
</cp:coreProperties>
</file>